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97" r:id="rId2"/>
    <p:sldId id="318" r:id="rId3"/>
    <p:sldId id="342" r:id="rId4"/>
    <p:sldId id="259" r:id="rId5"/>
    <p:sldId id="348" r:id="rId6"/>
    <p:sldId id="359" r:id="rId7"/>
    <p:sldId id="322" r:id="rId8"/>
    <p:sldId id="349" r:id="rId9"/>
    <p:sldId id="363" r:id="rId10"/>
    <p:sldId id="364" r:id="rId11"/>
    <p:sldId id="365" r:id="rId12"/>
    <p:sldId id="366" r:id="rId13"/>
    <p:sldId id="361" r:id="rId14"/>
    <p:sldId id="368" r:id="rId15"/>
    <p:sldId id="369" r:id="rId16"/>
    <p:sldId id="367" r:id="rId17"/>
    <p:sldId id="360" r:id="rId18"/>
    <p:sldId id="261" r:id="rId1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01E330A-D235-4A2B-A9DC-54ABD0D7521D}">
          <p14:sldIdLst>
            <p14:sldId id="297"/>
            <p14:sldId id="318"/>
            <p14:sldId id="342"/>
            <p14:sldId id="259"/>
            <p14:sldId id="348"/>
            <p14:sldId id="359"/>
            <p14:sldId id="322"/>
            <p14:sldId id="349"/>
            <p14:sldId id="363"/>
            <p14:sldId id="364"/>
            <p14:sldId id="365"/>
            <p14:sldId id="366"/>
            <p14:sldId id="361"/>
            <p14:sldId id="368"/>
            <p14:sldId id="369"/>
            <p14:sldId id="367"/>
            <p14:sldId id="360"/>
            <p14:sldId id="2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015F"/>
    <a:srgbClr val="1A015F"/>
    <a:srgbClr val="F6E24C"/>
    <a:srgbClr val="FFCE33"/>
    <a:srgbClr val="EAD00C"/>
    <a:srgbClr val="190145"/>
    <a:srgbClr val="F7D64B"/>
    <a:srgbClr val="F5DE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7" autoAdjust="0"/>
    <p:restoredTop sz="94646" autoAdjust="0"/>
  </p:normalViewPr>
  <p:slideViewPr>
    <p:cSldViewPr>
      <p:cViewPr varScale="1">
        <p:scale>
          <a:sx n="83" d="100"/>
          <a:sy n="83" d="100"/>
        </p:scale>
        <p:origin x="14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028"/>
    </p:cViewPr>
  </p:sorterViewPr>
  <p:notesViewPr>
    <p:cSldViewPr>
      <p:cViewPr>
        <p:scale>
          <a:sx n="100" d="100"/>
          <a:sy n="100" d="100"/>
        </p:scale>
        <p:origin x="396" y="-1266"/>
      </p:cViewPr>
      <p:guideLst>
        <p:guide orient="horz" pos="3024"/>
        <p:guide pos="230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316C82-3D79-47A6-930F-221E639FC924}" type="doc">
      <dgm:prSet loTypeId="urn:microsoft.com/office/officeart/2005/8/layout/default#1" loCatId="list" qsTypeId="urn:microsoft.com/office/officeart/2005/8/quickstyle/3d3#1" qsCatId="3D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5CCF1560-8440-4A7A-9E4C-1431012F4676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kumimoji="0" lang="en-US" sz="3200" b="1" i="0" u="none" strike="noStrike" cap="none" spc="0" normalizeH="0" baseline="0" noProof="0" dirty="0" smtClean="0"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SSE</a:t>
          </a:r>
          <a:endParaRPr lang="en-US" sz="2000" b="1" dirty="0">
            <a:solidFill>
              <a:schemeClr val="tx1"/>
            </a:solidFill>
          </a:endParaRPr>
        </a:p>
      </dgm:t>
    </dgm:pt>
    <dgm:pt modelId="{D4061E4D-7F46-4816-9301-17C8B70E595F}" type="parTrans" cxnId="{71C5005F-C9AF-4BFF-9D91-2AD59B9FC172}">
      <dgm:prSet/>
      <dgm:spPr/>
      <dgm:t>
        <a:bodyPr/>
        <a:lstStyle/>
        <a:p>
          <a:endParaRPr lang="en-US"/>
        </a:p>
      </dgm:t>
    </dgm:pt>
    <dgm:pt modelId="{FD4C704C-39A0-4C30-8C7B-2E4C95B158AF}" type="sibTrans" cxnId="{71C5005F-C9AF-4BFF-9D91-2AD59B9FC172}">
      <dgm:prSet/>
      <dgm:spPr/>
      <dgm:t>
        <a:bodyPr/>
        <a:lstStyle/>
        <a:p>
          <a:endParaRPr lang="en-US"/>
        </a:p>
      </dgm:t>
    </dgm:pt>
    <dgm:pt modelId="{EF25D411-784B-4BD9-91EE-06B8DD1B127C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rtl="0"/>
          <a:r>
            <a:rPr kumimoji="0" lang="en-US" sz="1600" b="1" i="0" u="none" strike="noStrike" cap="none" spc="0" normalizeH="0" baseline="0" noProof="0" dirty="0" smtClean="0"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Bachelor </a:t>
          </a:r>
          <a:r>
            <a:rPr kumimoji="0" lang="en-US" sz="1600" b="1" i="0" u="none" strike="noStrike" cap="none" spc="0" normalizeH="0" noProof="0" dirty="0" smtClean="0"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of Business Administration (BBA)</a:t>
          </a:r>
          <a:endParaRPr lang="en-US" sz="1600" b="1" dirty="0" smtClean="0">
            <a:solidFill>
              <a:schemeClr val="tx1"/>
            </a:solidFill>
          </a:endParaRPr>
        </a:p>
      </dgm:t>
    </dgm:pt>
    <dgm:pt modelId="{C4441F44-E9D9-45BB-9A05-51AAB5DE99B1}" type="parTrans" cxnId="{BED301FA-6946-459F-9465-639DCA7B3734}">
      <dgm:prSet/>
      <dgm:spPr/>
      <dgm:t>
        <a:bodyPr/>
        <a:lstStyle/>
        <a:p>
          <a:endParaRPr lang="en-US"/>
        </a:p>
      </dgm:t>
    </dgm:pt>
    <dgm:pt modelId="{B484B2F6-E6A4-4F04-B9DB-CBBD71E476C3}" type="sibTrans" cxnId="{BED301FA-6946-459F-9465-639DCA7B3734}">
      <dgm:prSet/>
      <dgm:spPr/>
      <dgm:t>
        <a:bodyPr/>
        <a:lstStyle/>
        <a:p>
          <a:endParaRPr lang="en-US"/>
        </a:p>
      </dgm:t>
    </dgm:pt>
    <dgm:pt modelId="{FD0EB2CE-038E-4A73-A626-FF6C8A6E3855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>
            <a:spcAft>
              <a:spcPts val="0"/>
            </a:spcAft>
          </a:pPr>
          <a:r>
            <a:rPr lang="en-US" sz="2000" b="1" dirty="0" smtClean="0">
              <a:solidFill>
                <a:schemeClr val="tx1"/>
              </a:solidFill>
            </a:rPr>
            <a:t>English Language for IUGB Students</a:t>
          </a:r>
        </a:p>
      </dgm:t>
    </dgm:pt>
    <dgm:pt modelId="{D4B08235-A6FB-4E59-A56D-88D7010515A4}" type="parTrans" cxnId="{FE107ACB-3533-4DB9-9050-98D45F6E686A}">
      <dgm:prSet/>
      <dgm:spPr/>
      <dgm:t>
        <a:bodyPr/>
        <a:lstStyle/>
        <a:p>
          <a:endParaRPr lang="en-US"/>
        </a:p>
      </dgm:t>
    </dgm:pt>
    <dgm:pt modelId="{7B704ECE-D688-41CC-9418-A82F27DC5A59}" type="sibTrans" cxnId="{FE107ACB-3533-4DB9-9050-98D45F6E686A}">
      <dgm:prSet/>
      <dgm:spPr/>
      <dgm:t>
        <a:bodyPr/>
        <a:lstStyle/>
        <a:p>
          <a:endParaRPr lang="en-US"/>
        </a:p>
      </dgm:t>
    </dgm:pt>
    <dgm:pt modelId="{7C0B9961-5CEE-46BB-80CE-FED1D1AC7B7E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rtl="0"/>
          <a:r>
            <a:rPr lang="en-US" sz="3200" b="1" dirty="0" smtClean="0">
              <a:solidFill>
                <a:schemeClr val="tx1"/>
              </a:solidFill>
            </a:rPr>
            <a:t>UPP</a:t>
          </a:r>
          <a:endParaRPr lang="en-US" sz="2000" b="1" dirty="0" smtClean="0">
            <a:solidFill>
              <a:schemeClr val="tx1"/>
            </a:solidFill>
          </a:endParaRPr>
        </a:p>
      </dgm:t>
    </dgm:pt>
    <dgm:pt modelId="{352A8A40-1440-4D25-8090-24CBC122F888}" type="parTrans" cxnId="{0F15D8AE-5A8D-4E91-A981-DC45A4AA0FF7}">
      <dgm:prSet/>
      <dgm:spPr/>
      <dgm:t>
        <a:bodyPr/>
        <a:lstStyle/>
        <a:p>
          <a:endParaRPr lang="en-US"/>
        </a:p>
      </dgm:t>
    </dgm:pt>
    <dgm:pt modelId="{979CF71B-049E-41BC-A650-58DFA307FBB8}" type="sibTrans" cxnId="{0F15D8AE-5A8D-4E91-A981-DC45A4AA0FF7}">
      <dgm:prSet/>
      <dgm:spPr/>
      <dgm:t>
        <a:bodyPr/>
        <a:lstStyle/>
        <a:p>
          <a:endParaRPr lang="en-US"/>
        </a:p>
      </dgm:t>
    </dgm:pt>
    <dgm:pt modelId="{FDE1A36B-EC01-4290-AD95-7114804F72EA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rtl="0"/>
          <a:r>
            <a:rPr lang="en-US" sz="3200" b="1" dirty="0" smtClean="0">
              <a:solidFill>
                <a:schemeClr val="tx1"/>
              </a:solidFill>
            </a:rPr>
            <a:t>BSS</a:t>
          </a:r>
          <a:endParaRPr lang="en-US" sz="2000" b="1" dirty="0" smtClean="0">
            <a:solidFill>
              <a:schemeClr val="tx1"/>
            </a:solidFill>
          </a:endParaRPr>
        </a:p>
      </dgm:t>
    </dgm:pt>
    <dgm:pt modelId="{9ED99D86-1317-4260-9E90-28B94B806DE3}" type="parTrans" cxnId="{32BBD7E5-5D00-4708-9C9E-85871CF72FFC}">
      <dgm:prSet/>
      <dgm:spPr/>
      <dgm:t>
        <a:bodyPr/>
        <a:lstStyle/>
        <a:p>
          <a:endParaRPr lang="en-US"/>
        </a:p>
      </dgm:t>
    </dgm:pt>
    <dgm:pt modelId="{5660FCAE-05A0-4B41-B6BD-7A6A1BAEF66C}" type="sibTrans" cxnId="{32BBD7E5-5D00-4708-9C9E-85871CF72FFC}">
      <dgm:prSet/>
      <dgm:spPr/>
      <dgm:t>
        <a:bodyPr/>
        <a:lstStyle/>
        <a:p>
          <a:endParaRPr lang="en-US"/>
        </a:p>
      </dgm:t>
    </dgm:pt>
    <dgm:pt modelId="{0E96AB2E-2636-43E4-87F3-804A5A316BEE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>
            <a:spcAft>
              <a:spcPts val="0"/>
            </a:spcAft>
          </a:pPr>
          <a:r>
            <a:rPr lang="en-US" sz="1400" b="1" dirty="0" smtClean="0">
              <a:solidFill>
                <a:schemeClr val="tx1"/>
              </a:solidFill>
            </a:rPr>
            <a:t>BS in </a:t>
          </a:r>
        </a:p>
        <a:p>
          <a:pPr rtl="0">
            <a:spcAft>
              <a:spcPts val="0"/>
            </a:spcAft>
          </a:pPr>
          <a:r>
            <a:rPr lang="en-US" sz="1400" b="1" dirty="0" smtClean="0">
              <a:solidFill>
                <a:schemeClr val="tx1"/>
              </a:solidFill>
            </a:rPr>
            <a:t>Computer Science (BSCSC)</a:t>
          </a:r>
        </a:p>
      </dgm:t>
    </dgm:pt>
    <dgm:pt modelId="{2794716B-3F92-4335-9830-51FDBF8F24D1}" type="parTrans" cxnId="{60FF0427-AE32-44F2-A1FE-375049B040BE}">
      <dgm:prSet/>
      <dgm:spPr/>
      <dgm:t>
        <a:bodyPr/>
        <a:lstStyle/>
        <a:p>
          <a:endParaRPr lang="en-US"/>
        </a:p>
      </dgm:t>
    </dgm:pt>
    <dgm:pt modelId="{5673014D-1514-4282-8D0B-B690DAE1F195}" type="sibTrans" cxnId="{60FF0427-AE32-44F2-A1FE-375049B040BE}">
      <dgm:prSet/>
      <dgm:spPr/>
      <dgm:t>
        <a:bodyPr/>
        <a:lstStyle/>
        <a:p>
          <a:endParaRPr lang="en-US"/>
        </a:p>
      </dgm:t>
    </dgm:pt>
    <dgm:pt modelId="{CE056746-C621-453E-BD93-E28B68DACB9A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b="1" dirty="0" smtClean="0">
              <a:solidFill>
                <a:schemeClr val="tx1"/>
              </a:solidFill>
            </a:rPr>
            <a:t>BS in </a:t>
          </a:r>
        </a:p>
        <a:p>
          <a:pPr rtl="0"/>
          <a:r>
            <a:rPr lang="en-US" b="1" dirty="0" smtClean="0">
              <a:solidFill>
                <a:schemeClr val="tx1"/>
              </a:solidFill>
            </a:rPr>
            <a:t>Petroleum Engineering</a:t>
          </a:r>
        </a:p>
        <a:p>
          <a:pPr rtl="0"/>
          <a:r>
            <a:rPr lang="en-US" b="1" dirty="0" smtClean="0">
              <a:solidFill>
                <a:schemeClr val="tx1"/>
              </a:solidFill>
            </a:rPr>
            <a:t>(BSPE)</a:t>
          </a:r>
          <a:endParaRPr lang="en-US" b="1" dirty="0" smtClean="0">
            <a:solidFill>
              <a:schemeClr val="tx1"/>
            </a:solidFill>
          </a:endParaRPr>
        </a:p>
      </dgm:t>
    </dgm:pt>
    <dgm:pt modelId="{492FE9BF-A096-4F2A-9CD2-42EB6E301F0F}" type="parTrans" cxnId="{D47EEA7B-9095-45F5-8605-0617B96AC905}">
      <dgm:prSet/>
      <dgm:spPr/>
      <dgm:t>
        <a:bodyPr/>
        <a:lstStyle/>
        <a:p>
          <a:endParaRPr lang="en-US"/>
        </a:p>
      </dgm:t>
    </dgm:pt>
    <dgm:pt modelId="{38C2775A-BF07-47FC-9D53-1695E52CBB37}" type="sibTrans" cxnId="{D47EEA7B-9095-45F5-8605-0617B96AC905}">
      <dgm:prSet/>
      <dgm:spPr/>
      <dgm:t>
        <a:bodyPr/>
        <a:lstStyle/>
        <a:p>
          <a:endParaRPr lang="en-US"/>
        </a:p>
      </dgm:t>
    </dgm:pt>
    <dgm:pt modelId="{2918F19F-6A26-4352-A838-F20B9687654D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b="1" dirty="0" smtClean="0">
              <a:solidFill>
                <a:schemeClr val="tx1"/>
              </a:solidFill>
            </a:rPr>
            <a:t>BS in </a:t>
          </a:r>
        </a:p>
        <a:p>
          <a:pPr rtl="0"/>
          <a:r>
            <a:rPr lang="en-US" b="1" dirty="0" smtClean="0">
              <a:solidFill>
                <a:schemeClr val="tx1"/>
              </a:solidFill>
            </a:rPr>
            <a:t>Mining Engineering</a:t>
          </a:r>
        </a:p>
        <a:p>
          <a:pPr rtl="0"/>
          <a:r>
            <a:rPr lang="en-US" b="1" dirty="0" smtClean="0">
              <a:solidFill>
                <a:schemeClr val="tx1"/>
              </a:solidFill>
            </a:rPr>
            <a:t>(BSME)</a:t>
          </a:r>
          <a:endParaRPr lang="en-US" b="1" dirty="0" smtClean="0">
            <a:solidFill>
              <a:schemeClr val="tx1"/>
            </a:solidFill>
          </a:endParaRPr>
        </a:p>
      </dgm:t>
    </dgm:pt>
    <dgm:pt modelId="{4B2E7A25-C1F5-40D5-B286-D73D5B083AAB}" type="parTrans" cxnId="{8D8E3DF1-C485-4752-81FB-4AF671B580F0}">
      <dgm:prSet/>
      <dgm:spPr/>
      <dgm:t>
        <a:bodyPr/>
        <a:lstStyle/>
        <a:p>
          <a:endParaRPr lang="en-US"/>
        </a:p>
      </dgm:t>
    </dgm:pt>
    <dgm:pt modelId="{037D9BFB-6B61-4A29-AB3C-8C38F529743F}" type="sibTrans" cxnId="{8D8E3DF1-C485-4752-81FB-4AF671B580F0}">
      <dgm:prSet/>
      <dgm:spPr/>
      <dgm:t>
        <a:bodyPr/>
        <a:lstStyle/>
        <a:p>
          <a:endParaRPr lang="en-US"/>
        </a:p>
      </dgm:t>
    </dgm:pt>
    <dgm:pt modelId="{3DD4689D-B78B-4DCB-A893-13B5C432425A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b="1" dirty="0" smtClean="0">
              <a:solidFill>
                <a:schemeClr val="tx1"/>
              </a:solidFill>
            </a:rPr>
            <a:t>BS in </a:t>
          </a:r>
        </a:p>
        <a:p>
          <a:pPr rtl="0"/>
          <a:r>
            <a:rPr lang="en-US" b="1" dirty="0" smtClean="0">
              <a:solidFill>
                <a:schemeClr val="tx1"/>
              </a:solidFill>
            </a:rPr>
            <a:t>Artificial Intelligence (BSAI)</a:t>
          </a:r>
          <a:endParaRPr lang="en-US" b="1" dirty="0" smtClean="0">
            <a:solidFill>
              <a:schemeClr val="tx1"/>
            </a:solidFill>
          </a:endParaRPr>
        </a:p>
      </dgm:t>
    </dgm:pt>
    <dgm:pt modelId="{42877692-BD7A-4E9D-BFA2-F469E95C8B2C}" type="parTrans" cxnId="{559D5644-8241-4398-8F05-34E80FBA8B53}">
      <dgm:prSet/>
      <dgm:spPr/>
      <dgm:t>
        <a:bodyPr/>
        <a:lstStyle/>
        <a:p>
          <a:endParaRPr lang="en-US"/>
        </a:p>
      </dgm:t>
    </dgm:pt>
    <dgm:pt modelId="{52CA524F-02E3-4B68-A70D-3C41475E5E75}" type="sibTrans" cxnId="{559D5644-8241-4398-8F05-34E80FBA8B53}">
      <dgm:prSet/>
      <dgm:spPr/>
      <dgm:t>
        <a:bodyPr/>
        <a:lstStyle/>
        <a:p>
          <a:endParaRPr lang="en-US"/>
        </a:p>
      </dgm:t>
    </dgm:pt>
    <dgm:pt modelId="{6C33F5E8-DD25-4478-8983-7777FC851C61}" type="pres">
      <dgm:prSet presAssocID="{7A316C82-3D79-47A6-930F-221E639FC92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33814F-0935-4378-BF11-CEF81C1F7A5F}" type="pres">
      <dgm:prSet presAssocID="{5CCF1560-8440-4A7A-9E4C-1431012F4676}" presName="node" presStyleLbl="node1" presStyleIdx="0" presStyleCnt="9" custLinFactNeighborX="3040" custLinFactNeighborY="-16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9944E6-5D3E-4D0F-A22F-73B4575ADCDD}" type="pres">
      <dgm:prSet presAssocID="{FD4C704C-39A0-4C30-8C7B-2E4C95B158AF}" presName="sibTrans" presStyleCnt="0"/>
      <dgm:spPr/>
    </dgm:pt>
    <dgm:pt modelId="{3D78103D-3255-4430-BB74-725FF02FDEC7}" type="pres">
      <dgm:prSet presAssocID="{EF25D411-784B-4BD9-91EE-06B8DD1B127C}" presName="node" presStyleLbl="node1" presStyleIdx="1" presStyleCnt="9" custLinFactY="55145" custLinFactNeighborX="34192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0AE30D-697F-40E1-A775-D981E76AC739}" type="pres">
      <dgm:prSet presAssocID="{B484B2F6-E6A4-4F04-B9DB-CBBD71E476C3}" presName="sibTrans" presStyleCnt="0"/>
      <dgm:spPr/>
    </dgm:pt>
    <dgm:pt modelId="{A311A83B-E47E-41AA-8898-25A034838C9A}" type="pres">
      <dgm:prSet presAssocID="{FDE1A36B-EC01-4290-AD95-7114804F72EA}" presName="node" presStyleLbl="node1" presStyleIdx="2" presStyleCnt="9" custLinFactX="-100000" custLinFactY="48720" custLinFactNeighborX="-11506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D72370-40C4-493A-8F4F-EA5E45548873}" type="pres">
      <dgm:prSet presAssocID="{5660FCAE-05A0-4B41-B6BD-7A6A1BAEF66C}" presName="sibTrans" presStyleCnt="0"/>
      <dgm:spPr/>
    </dgm:pt>
    <dgm:pt modelId="{C9937DE8-BFC8-49C2-A7D4-DEE9D42C8CD4}" type="pres">
      <dgm:prSet presAssocID="{FD0EB2CE-038E-4A73-A626-FF6C8A6E3855}" presName="node" presStyleLbl="node1" presStyleIdx="3" presStyleCnt="9" custLinFactX="51209" custLinFactY="64314" custLinFactNeighborX="10000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4C5FF3-4C11-4636-B861-66D3F2E3B0C0}" type="pres">
      <dgm:prSet presAssocID="{7B704ECE-D688-41CC-9418-A82F27DC5A59}" presName="sibTrans" presStyleCnt="0"/>
      <dgm:spPr/>
    </dgm:pt>
    <dgm:pt modelId="{E22047A8-6AAD-42D6-86EE-40206F1DF29B}" type="pres">
      <dgm:prSet presAssocID="{7C0B9961-5CEE-46BB-80CE-FED1D1AC7B7E}" presName="node" presStyleLbl="node1" presStyleIdx="4" presStyleCnt="9" custLinFactX="-7712" custLinFactY="72094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252DC6-F5B2-43A3-904E-35C032A09A4D}" type="pres">
      <dgm:prSet presAssocID="{979CF71B-049E-41BC-A650-58DFA307FBB8}" presName="sibTrans" presStyleCnt="0"/>
      <dgm:spPr/>
    </dgm:pt>
    <dgm:pt modelId="{CEA8B1C4-05E9-41F7-A65C-57A82E3D221B}" type="pres">
      <dgm:prSet presAssocID="{0E96AB2E-2636-43E4-87F3-804A5A316BEE}" presName="node" presStyleLbl="node1" presStyleIdx="5" presStyleCnt="9" custScaleX="78080" custScaleY="104465" custLinFactY="-65777" custLinFactNeighborX="1547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ADC60E-A941-432D-8E4E-2DF6F0814ACB}" type="pres">
      <dgm:prSet presAssocID="{5673014D-1514-4282-8D0B-B690DAE1F195}" presName="sibTrans" presStyleCnt="0"/>
      <dgm:spPr/>
    </dgm:pt>
    <dgm:pt modelId="{6EB9184A-8482-4C23-97EA-8D491CC21328}" type="pres">
      <dgm:prSet presAssocID="{CE056746-C621-453E-BD93-E28B68DACB9A}" presName="node" presStyleLbl="node1" presStyleIdx="6" presStyleCnt="9" custScaleX="96151" custScaleY="95086" custLinFactX="3130" custLinFactY="-100000" custLinFactNeighborX="100000" custLinFactNeighborY="-1869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8DCE85-4A2F-49A0-BE8D-82AC9B7A8283}" type="pres">
      <dgm:prSet presAssocID="{38C2775A-BF07-47FC-9D53-1695E52CBB37}" presName="sibTrans" presStyleCnt="0"/>
      <dgm:spPr/>
    </dgm:pt>
    <dgm:pt modelId="{50AA7BF6-003B-4DE7-A511-10803AF3C9F8}" type="pres">
      <dgm:prSet presAssocID="{2918F19F-6A26-4352-A838-F20B9687654D}" presName="node" presStyleLbl="node1" presStyleIdx="7" presStyleCnt="9" custScaleX="96151" custScaleY="81558" custLinFactY="-88326" custLinFactNeighborX="-409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FC13AF-8AC3-4A3C-997C-E5999C0E6080}" type="pres">
      <dgm:prSet presAssocID="{037D9BFB-6B61-4A29-AB3C-8C38F529743F}" presName="sibTrans" presStyleCnt="0"/>
      <dgm:spPr/>
    </dgm:pt>
    <dgm:pt modelId="{A71BA1B6-CA42-414E-B6B6-F252DBEC87CB}" type="pres">
      <dgm:prSet presAssocID="{3DD4689D-B78B-4DCB-A893-13B5C432425A}" presName="node" presStyleLbl="node1" presStyleIdx="8" presStyleCnt="9" custScaleX="90928" custScaleY="65584" custLinFactY="-84483" custLinFactNeighborX="7529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6CF9FE-A8E7-4A76-8B36-D598D67E69C2}" type="presOf" srcId="{3DD4689D-B78B-4DCB-A893-13B5C432425A}" destId="{A71BA1B6-CA42-414E-B6B6-F252DBEC87CB}" srcOrd="0" destOrd="0" presId="urn:microsoft.com/office/officeart/2005/8/layout/default#1"/>
    <dgm:cxn modelId="{BED301FA-6946-459F-9465-639DCA7B3734}" srcId="{7A316C82-3D79-47A6-930F-221E639FC924}" destId="{EF25D411-784B-4BD9-91EE-06B8DD1B127C}" srcOrd="1" destOrd="0" parTransId="{C4441F44-E9D9-45BB-9A05-51AAB5DE99B1}" sibTransId="{B484B2F6-E6A4-4F04-B9DB-CBBD71E476C3}"/>
    <dgm:cxn modelId="{60680BCD-D8D7-4DD2-A1B1-C4D277D1E750}" type="presOf" srcId="{0E96AB2E-2636-43E4-87F3-804A5A316BEE}" destId="{CEA8B1C4-05E9-41F7-A65C-57A82E3D221B}" srcOrd="0" destOrd="0" presId="urn:microsoft.com/office/officeart/2005/8/layout/default#1"/>
    <dgm:cxn modelId="{0F15D8AE-5A8D-4E91-A981-DC45A4AA0FF7}" srcId="{7A316C82-3D79-47A6-930F-221E639FC924}" destId="{7C0B9961-5CEE-46BB-80CE-FED1D1AC7B7E}" srcOrd="4" destOrd="0" parTransId="{352A8A40-1440-4D25-8090-24CBC122F888}" sibTransId="{979CF71B-049E-41BC-A650-58DFA307FBB8}"/>
    <dgm:cxn modelId="{D47EEA7B-9095-45F5-8605-0617B96AC905}" srcId="{7A316C82-3D79-47A6-930F-221E639FC924}" destId="{CE056746-C621-453E-BD93-E28B68DACB9A}" srcOrd="6" destOrd="0" parTransId="{492FE9BF-A096-4F2A-9CD2-42EB6E301F0F}" sibTransId="{38C2775A-BF07-47FC-9D53-1695E52CBB37}"/>
    <dgm:cxn modelId="{FE107ACB-3533-4DB9-9050-98D45F6E686A}" srcId="{7A316C82-3D79-47A6-930F-221E639FC924}" destId="{FD0EB2CE-038E-4A73-A626-FF6C8A6E3855}" srcOrd="3" destOrd="0" parTransId="{D4B08235-A6FB-4E59-A56D-88D7010515A4}" sibTransId="{7B704ECE-D688-41CC-9418-A82F27DC5A59}"/>
    <dgm:cxn modelId="{559D5644-8241-4398-8F05-34E80FBA8B53}" srcId="{7A316C82-3D79-47A6-930F-221E639FC924}" destId="{3DD4689D-B78B-4DCB-A893-13B5C432425A}" srcOrd="8" destOrd="0" parTransId="{42877692-BD7A-4E9D-BFA2-F469E95C8B2C}" sibTransId="{52CA524F-02E3-4B68-A70D-3C41475E5E75}"/>
    <dgm:cxn modelId="{C30B151C-5B84-4B43-A994-ACA22C7E9AB2}" type="presOf" srcId="{5CCF1560-8440-4A7A-9E4C-1431012F4676}" destId="{0533814F-0935-4378-BF11-CEF81C1F7A5F}" srcOrd="0" destOrd="0" presId="urn:microsoft.com/office/officeart/2005/8/layout/default#1"/>
    <dgm:cxn modelId="{D8B0A175-525D-4307-9025-3BE087F58B99}" type="presOf" srcId="{7A316C82-3D79-47A6-930F-221E639FC924}" destId="{6C33F5E8-DD25-4478-8983-7777FC851C61}" srcOrd="0" destOrd="0" presId="urn:microsoft.com/office/officeart/2005/8/layout/default#1"/>
    <dgm:cxn modelId="{32BBD7E5-5D00-4708-9C9E-85871CF72FFC}" srcId="{7A316C82-3D79-47A6-930F-221E639FC924}" destId="{FDE1A36B-EC01-4290-AD95-7114804F72EA}" srcOrd="2" destOrd="0" parTransId="{9ED99D86-1317-4260-9E90-28B94B806DE3}" sibTransId="{5660FCAE-05A0-4B41-B6BD-7A6A1BAEF66C}"/>
    <dgm:cxn modelId="{71C5005F-C9AF-4BFF-9D91-2AD59B9FC172}" srcId="{7A316C82-3D79-47A6-930F-221E639FC924}" destId="{5CCF1560-8440-4A7A-9E4C-1431012F4676}" srcOrd="0" destOrd="0" parTransId="{D4061E4D-7F46-4816-9301-17C8B70E595F}" sibTransId="{FD4C704C-39A0-4C30-8C7B-2E4C95B158AF}"/>
    <dgm:cxn modelId="{7E1BB01B-9386-40F0-AFDB-2B126F44109F}" type="presOf" srcId="{CE056746-C621-453E-BD93-E28B68DACB9A}" destId="{6EB9184A-8482-4C23-97EA-8D491CC21328}" srcOrd="0" destOrd="0" presId="urn:microsoft.com/office/officeart/2005/8/layout/default#1"/>
    <dgm:cxn modelId="{60FF0427-AE32-44F2-A1FE-375049B040BE}" srcId="{7A316C82-3D79-47A6-930F-221E639FC924}" destId="{0E96AB2E-2636-43E4-87F3-804A5A316BEE}" srcOrd="5" destOrd="0" parTransId="{2794716B-3F92-4335-9830-51FDBF8F24D1}" sibTransId="{5673014D-1514-4282-8D0B-B690DAE1F195}"/>
    <dgm:cxn modelId="{64C8B833-4D7C-422A-9133-5038F34A452E}" type="presOf" srcId="{7C0B9961-5CEE-46BB-80CE-FED1D1AC7B7E}" destId="{E22047A8-6AAD-42D6-86EE-40206F1DF29B}" srcOrd="0" destOrd="0" presId="urn:microsoft.com/office/officeart/2005/8/layout/default#1"/>
    <dgm:cxn modelId="{04EBB684-AB97-4E14-A8E1-C529730840C0}" type="presOf" srcId="{FDE1A36B-EC01-4290-AD95-7114804F72EA}" destId="{A311A83B-E47E-41AA-8898-25A034838C9A}" srcOrd="0" destOrd="0" presId="urn:microsoft.com/office/officeart/2005/8/layout/default#1"/>
    <dgm:cxn modelId="{E832D78C-BC07-4603-A163-1AD54B6532FA}" type="presOf" srcId="{2918F19F-6A26-4352-A838-F20B9687654D}" destId="{50AA7BF6-003B-4DE7-A511-10803AF3C9F8}" srcOrd="0" destOrd="0" presId="urn:microsoft.com/office/officeart/2005/8/layout/default#1"/>
    <dgm:cxn modelId="{8D8E3DF1-C485-4752-81FB-4AF671B580F0}" srcId="{7A316C82-3D79-47A6-930F-221E639FC924}" destId="{2918F19F-6A26-4352-A838-F20B9687654D}" srcOrd="7" destOrd="0" parTransId="{4B2E7A25-C1F5-40D5-B286-D73D5B083AAB}" sibTransId="{037D9BFB-6B61-4A29-AB3C-8C38F529743F}"/>
    <dgm:cxn modelId="{3444C63F-F740-49F1-877A-7388F0A907BC}" type="presOf" srcId="{FD0EB2CE-038E-4A73-A626-FF6C8A6E3855}" destId="{C9937DE8-BFC8-49C2-A7D4-DEE9D42C8CD4}" srcOrd="0" destOrd="0" presId="urn:microsoft.com/office/officeart/2005/8/layout/default#1"/>
    <dgm:cxn modelId="{F7FAA05B-CF72-44DD-88C7-B8D1BBF538D3}" type="presOf" srcId="{EF25D411-784B-4BD9-91EE-06B8DD1B127C}" destId="{3D78103D-3255-4430-BB74-725FF02FDEC7}" srcOrd="0" destOrd="0" presId="urn:microsoft.com/office/officeart/2005/8/layout/default#1"/>
    <dgm:cxn modelId="{EC2C7B9B-27CA-44F4-B4EB-DD6A2F470EE9}" type="presParOf" srcId="{6C33F5E8-DD25-4478-8983-7777FC851C61}" destId="{0533814F-0935-4378-BF11-CEF81C1F7A5F}" srcOrd="0" destOrd="0" presId="urn:microsoft.com/office/officeart/2005/8/layout/default#1"/>
    <dgm:cxn modelId="{3B429BCC-A3A2-4F7B-9185-BAAE0EE0CAFE}" type="presParOf" srcId="{6C33F5E8-DD25-4478-8983-7777FC851C61}" destId="{AD9944E6-5D3E-4D0F-A22F-73B4575ADCDD}" srcOrd="1" destOrd="0" presId="urn:microsoft.com/office/officeart/2005/8/layout/default#1"/>
    <dgm:cxn modelId="{EAA8EA88-3464-40D3-9DFD-ECE8AE1C56BF}" type="presParOf" srcId="{6C33F5E8-DD25-4478-8983-7777FC851C61}" destId="{3D78103D-3255-4430-BB74-725FF02FDEC7}" srcOrd="2" destOrd="0" presId="urn:microsoft.com/office/officeart/2005/8/layout/default#1"/>
    <dgm:cxn modelId="{E5B21DB2-26F6-46E5-B30D-C02AADD1A87D}" type="presParOf" srcId="{6C33F5E8-DD25-4478-8983-7777FC851C61}" destId="{4C0AE30D-697F-40E1-A775-D981E76AC739}" srcOrd="3" destOrd="0" presId="urn:microsoft.com/office/officeart/2005/8/layout/default#1"/>
    <dgm:cxn modelId="{D06847A9-52AD-4FAE-BBBA-CD8258DE48BE}" type="presParOf" srcId="{6C33F5E8-DD25-4478-8983-7777FC851C61}" destId="{A311A83B-E47E-41AA-8898-25A034838C9A}" srcOrd="4" destOrd="0" presId="urn:microsoft.com/office/officeart/2005/8/layout/default#1"/>
    <dgm:cxn modelId="{AABE2AF3-B74A-495C-A654-00D43E7A8850}" type="presParOf" srcId="{6C33F5E8-DD25-4478-8983-7777FC851C61}" destId="{C8D72370-40C4-493A-8F4F-EA5E45548873}" srcOrd="5" destOrd="0" presId="urn:microsoft.com/office/officeart/2005/8/layout/default#1"/>
    <dgm:cxn modelId="{F7D23630-24F5-433E-9D0F-243C2FEA179D}" type="presParOf" srcId="{6C33F5E8-DD25-4478-8983-7777FC851C61}" destId="{C9937DE8-BFC8-49C2-A7D4-DEE9D42C8CD4}" srcOrd="6" destOrd="0" presId="urn:microsoft.com/office/officeart/2005/8/layout/default#1"/>
    <dgm:cxn modelId="{515FF655-6544-4059-9EF4-58C8A5486C6B}" type="presParOf" srcId="{6C33F5E8-DD25-4478-8983-7777FC851C61}" destId="{B24C5FF3-4C11-4636-B861-66D3F2E3B0C0}" srcOrd="7" destOrd="0" presId="urn:microsoft.com/office/officeart/2005/8/layout/default#1"/>
    <dgm:cxn modelId="{91E3C773-4982-415F-A5B2-6C0DC0EEC04F}" type="presParOf" srcId="{6C33F5E8-DD25-4478-8983-7777FC851C61}" destId="{E22047A8-6AAD-42D6-86EE-40206F1DF29B}" srcOrd="8" destOrd="0" presId="urn:microsoft.com/office/officeart/2005/8/layout/default#1"/>
    <dgm:cxn modelId="{FC84DDB1-E7CA-4C37-AECA-6CA88EB4880C}" type="presParOf" srcId="{6C33F5E8-DD25-4478-8983-7777FC851C61}" destId="{CA252DC6-F5B2-43A3-904E-35C032A09A4D}" srcOrd="9" destOrd="0" presId="urn:microsoft.com/office/officeart/2005/8/layout/default#1"/>
    <dgm:cxn modelId="{BE135F7A-CFE7-4A77-A6BE-0C36787228D5}" type="presParOf" srcId="{6C33F5E8-DD25-4478-8983-7777FC851C61}" destId="{CEA8B1C4-05E9-41F7-A65C-57A82E3D221B}" srcOrd="10" destOrd="0" presId="urn:microsoft.com/office/officeart/2005/8/layout/default#1"/>
    <dgm:cxn modelId="{0CAFF1AE-0F52-4CAF-939A-4DE33C8F3314}" type="presParOf" srcId="{6C33F5E8-DD25-4478-8983-7777FC851C61}" destId="{0BADC60E-A941-432D-8E4E-2DF6F0814ACB}" srcOrd="11" destOrd="0" presId="urn:microsoft.com/office/officeart/2005/8/layout/default#1"/>
    <dgm:cxn modelId="{7BDF00E7-78AC-4324-987E-185880EEA9C6}" type="presParOf" srcId="{6C33F5E8-DD25-4478-8983-7777FC851C61}" destId="{6EB9184A-8482-4C23-97EA-8D491CC21328}" srcOrd="12" destOrd="0" presId="urn:microsoft.com/office/officeart/2005/8/layout/default#1"/>
    <dgm:cxn modelId="{0E2524E0-C0BB-4455-9381-80CD88155ED6}" type="presParOf" srcId="{6C33F5E8-DD25-4478-8983-7777FC851C61}" destId="{1E8DCE85-4A2F-49A0-BE8D-82AC9B7A8283}" srcOrd="13" destOrd="0" presId="urn:microsoft.com/office/officeart/2005/8/layout/default#1"/>
    <dgm:cxn modelId="{2802AC4A-38B6-4D84-B2A0-2CA7652919B9}" type="presParOf" srcId="{6C33F5E8-DD25-4478-8983-7777FC851C61}" destId="{50AA7BF6-003B-4DE7-A511-10803AF3C9F8}" srcOrd="14" destOrd="0" presId="urn:microsoft.com/office/officeart/2005/8/layout/default#1"/>
    <dgm:cxn modelId="{A25A406E-350C-4CD8-BE91-9DBABC60B3DD}" type="presParOf" srcId="{6C33F5E8-DD25-4478-8983-7777FC851C61}" destId="{ACFC13AF-8AC3-4A3C-997C-E5999C0E6080}" srcOrd="15" destOrd="0" presId="urn:microsoft.com/office/officeart/2005/8/layout/default#1"/>
    <dgm:cxn modelId="{7C75D126-8A8C-4141-9F83-ACBAA74351BA}" type="presParOf" srcId="{6C33F5E8-DD25-4478-8983-7777FC851C61}" destId="{A71BA1B6-CA42-414E-B6B6-F252DBEC87CB}" srcOrd="16" destOrd="0" presId="urn:microsoft.com/office/officeart/2005/8/layout/default#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16C82-3D79-47A6-930F-221E639FC924}" type="doc">
      <dgm:prSet loTypeId="urn:microsoft.com/office/officeart/2005/8/layout/default#1" loCatId="list" qsTypeId="urn:microsoft.com/office/officeart/2005/8/quickstyle/3d3#2" qsCatId="3D" csTypeId="urn:microsoft.com/office/officeart/2005/8/colors/accent1_2#2" csCatId="accent1" phldr="1"/>
      <dgm:spPr/>
      <dgm:t>
        <a:bodyPr/>
        <a:lstStyle/>
        <a:p>
          <a:endParaRPr lang="en-US"/>
        </a:p>
      </dgm:t>
    </dgm:pt>
    <dgm:pt modelId="{5CCF1560-8440-4A7A-9E4C-1431012F4676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1400" b="1" dirty="0" smtClean="0">
              <a:solidFill>
                <a:schemeClr val="tx1"/>
              </a:solidFill>
            </a:rPr>
            <a:t>BS in Mathematics (BSMTH</a:t>
          </a:r>
          <a:r>
            <a:rPr lang="en-US" sz="1600" b="1" dirty="0" smtClean="0">
              <a:solidFill>
                <a:schemeClr val="tx1"/>
              </a:solidFill>
            </a:rPr>
            <a:t>)</a:t>
          </a:r>
          <a:endParaRPr lang="en-US" sz="1600" b="1" dirty="0">
            <a:solidFill>
              <a:schemeClr val="tx1"/>
            </a:solidFill>
          </a:endParaRPr>
        </a:p>
      </dgm:t>
    </dgm:pt>
    <dgm:pt modelId="{D4061E4D-7F46-4816-9301-17C8B70E595F}" type="parTrans" cxnId="{71C5005F-C9AF-4BFF-9D91-2AD59B9FC172}">
      <dgm:prSet/>
      <dgm:spPr/>
      <dgm:t>
        <a:bodyPr/>
        <a:lstStyle/>
        <a:p>
          <a:endParaRPr lang="en-US"/>
        </a:p>
      </dgm:t>
    </dgm:pt>
    <dgm:pt modelId="{FD4C704C-39A0-4C30-8C7B-2E4C95B158AF}" type="sibTrans" cxnId="{71C5005F-C9AF-4BFF-9D91-2AD59B9FC172}">
      <dgm:prSet/>
      <dgm:spPr/>
      <dgm:t>
        <a:bodyPr/>
        <a:lstStyle/>
        <a:p>
          <a:endParaRPr lang="en-US"/>
        </a:p>
      </dgm:t>
    </dgm:pt>
    <dgm:pt modelId="{EF25D411-784B-4BD9-91EE-06B8DD1B127C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rtl="0">
            <a:spcAft>
              <a:spcPts val="0"/>
            </a:spcAft>
          </a:pPr>
          <a:r>
            <a:rPr lang="en-US" sz="1600" b="1" baseline="0" dirty="0" smtClean="0">
              <a:solidFill>
                <a:schemeClr val="tx1"/>
              </a:solidFill>
            </a:rPr>
            <a:t>BA </a:t>
          </a:r>
          <a:r>
            <a:rPr lang="en-US" sz="1600" b="1" dirty="0" smtClean="0">
              <a:solidFill>
                <a:schemeClr val="tx1"/>
              </a:solidFill>
            </a:rPr>
            <a:t>in </a:t>
          </a:r>
        </a:p>
        <a:p>
          <a:pPr rtl="0">
            <a:spcAft>
              <a:spcPts val="0"/>
            </a:spcAft>
          </a:pPr>
          <a:r>
            <a:rPr lang="en-US" sz="1600" b="1" dirty="0" smtClean="0">
              <a:solidFill>
                <a:schemeClr val="tx1"/>
              </a:solidFill>
            </a:rPr>
            <a:t>Political Science (</a:t>
          </a:r>
          <a:r>
            <a:rPr lang="en-US" sz="1600" b="1" dirty="0" smtClean="0">
              <a:solidFill>
                <a:schemeClr val="tx1"/>
              </a:solidFill>
            </a:rPr>
            <a:t>BAPOL)</a:t>
          </a:r>
          <a:endParaRPr lang="en-US" sz="1600" b="1" dirty="0" smtClean="0">
            <a:solidFill>
              <a:schemeClr val="tx1"/>
            </a:solidFill>
          </a:endParaRPr>
        </a:p>
      </dgm:t>
    </dgm:pt>
    <dgm:pt modelId="{C4441F44-E9D9-45BB-9A05-51AAB5DE99B1}" type="parTrans" cxnId="{BED301FA-6946-459F-9465-639DCA7B3734}">
      <dgm:prSet/>
      <dgm:spPr/>
      <dgm:t>
        <a:bodyPr/>
        <a:lstStyle/>
        <a:p>
          <a:endParaRPr lang="en-US"/>
        </a:p>
      </dgm:t>
    </dgm:pt>
    <dgm:pt modelId="{B484B2F6-E6A4-4F04-B9DB-CBBD71E476C3}" type="sibTrans" cxnId="{BED301FA-6946-459F-9465-639DCA7B3734}">
      <dgm:prSet/>
      <dgm:spPr/>
      <dgm:t>
        <a:bodyPr/>
        <a:lstStyle/>
        <a:p>
          <a:endParaRPr lang="en-US"/>
        </a:p>
      </dgm:t>
    </dgm:pt>
    <dgm:pt modelId="{FD0EB2CE-038E-4A73-A626-FF6C8A6E3855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2000" b="1" dirty="0" smtClean="0">
              <a:solidFill>
                <a:schemeClr val="tx1"/>
              </a:solidFill>
            </a:rPr>
            <a:t>Remedial Mathematics</a:t>
          </a:r>
        </a:p>
      </dgm:t>
    </dgm:pt>
    <dgm:pt modelId="{D4B08235-A6FB-4E59-A56D-88D7010515A4}" type="parTrans" cxnId="{FE107ACB-3533-4DB9-9050-98D45F6E686A}">
      <dgm:prSet/>
      <dgm:spPr/>
      <dgm:t>
        <a:bodyPr/>
        <a:lstStyle/>
        <a:p>
          <a:endParaRPr lang="en-US"/>
        </a:p>
      </dgm:t>
    </dgm:pt>
    <dgm:pt modelId="{7B704ECE-D688-41CC-9418-A82F27DC5A59}" type="sibTrans" cxnId="{FE107ACB-3533-4DB9-9050-98D45F6E686A}">
      <dgm:prSet/>
      <dgm:spPr/>
      <dgm:t>
        <a:bodyPr/>
        <a:lstStyle/>
        <a:p>
          <a:endParaRPr lang="en-US"/>
        </a:p>
      </dgm:t>
    </dgm:pt>
    <dgm:pt modelId="{7C0B9961-5CEE-46BB-80CE-FED1D1AC7B7E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2000" b="1" dirty="0" smtClean="0">
              <a:solidFill>
                <a:schemeClr val="tx1"/>
              </a:solidFill>
            </a:rPr>
            <a:t>Foundations for Academic Success</a:t>
          </a:r>
        </a:p>
      </dgm:t>
    </dgm:pt>
    <dgm:pt modelId="{352A8A40-1440-4D25-8090-24CBC122F888}" type="parTrans" cxnId="{0F15D8AE-5A8D-4E91-A981-DC45A4AA0FF7}">
      <dgm:prSet/>
      <dgm:spPr/>
      <dgm:t>
        <a:bodyPr/>
        <a:lstStyle/>
        <a:p>
          <a:endParaRPr lang="en-US"/>
        </a:p>
      </dgm:t>
    </dgm:pt>
    <dgm:pt modelId="{979CF71B-049E-41BC-A650-58DFA307FBB8}" type="sibTrans" cxnId="{0F15D8AE-5A8D-4E91-A981-DC45A4AA0FF7}">
      <dgm:prSet/>
      <dgm:spPr/>
      <dgm:t>
        <a:bodyPr/>
        <a:lstStyle/>
        <a:p>
          <a:endParaRPr lang="en-US"/>
        </a:p>
      </dgm:t>
    </dgm:pt>
    <dgm:pt modelId="{FDE1A36B-EC01-4290-AD95-7114804F72EA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1600" b="1" dirty="0" smtClean="0">
              <a:solidFill>
                <a:schemeClr val="tx1"/>
              </a:solidFill>
            </a:rPr>
            <a:t>BS in Computer Information Systems (BSCIS)</a:t>
          </a:r>
        </a:p>
      </dgm:t>
    </dgm:pt>
    <dgm:pt modelId="{9ED99D86-1317-4260-9E90-28B94B806DE3}" type="parTrans" cxnId="{32BBD7E5-5D00-4708-9C9E-85871CF72FFC}">
      <dgm:prSet/>
      <dgm:spPr/>
      <dgm:t>
        <a:bodyPr/>
        <a:lstStyle/>
        <a:p>
          <a:endParaRPr lang="en-US"/>
        </a:p>
      </dgm:t>
    </dgm:pt>
    <dgm:pt modelId="{5660FCAE-05A0-4B41-B6BD-7A6A1BAEF66C}" type="sibTrans" cxnId="{32BBD7E5-5D00-4708-9C9E-85871CF72FFC}">
      <dgm:prSet/>
      <dgm:spPr/>
      <dgm:t>
        <a:bodyPr/>
        <a:lstStyle/>
        <a:p>
          <a:endParaRPr lang="en-US"/>
        </a:p>
      </dgm:t>
    </dgm:pt>
    <dgm:pt modelId="{B4FBC778-162E-469C-AA2E-156CF30FE883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1400" b="1" dirty="0" smtClean="0">
              <a:solidFill>
                <a:schemeClr val="tx1"/>
              </a:solidFill>
            </a:rPr>
            <a:t>BS in </a:t>
          </a:r>
        </a:p>
        <a:p>
          <a:pPr rtl="0"/>
          <a:r>
            <a:rPr lang="en-US" sz="1400" b="1" dirty="0" smtClean="0">
              <a:solidFill>
                <a:schemeClr val="tx1"/>
              </a:solidFill>
            </a:rPr>
            <a:t>Data Science </a:t>
          </a:r>
        </a:p>
        <a:p>
          <a:pPr rtl="0"/>
          <a:r>
            <a:rPr lang="en-US" sz="1400" b="1" dirty="0" smtClean="0">
              <a:solidFill>
                <a:schemeClr val="tx1"/>
              </a:solidFill>
            </a:rPr>
            <a:t>(BSDS)</a:t>
          </a:r>
          <a:endParaRPr lang="en-US" sz="1400" b="1" dirty="0" smtClean="0">
            <a:solidFill>
              <a:schemeClr val="tx1"/>
            </a:solidFill>
          </a:endParaRPr>
        </a:p>
      </dgm:t>
    </dgm:pt>
    <dgm:pt modelId="{7E45A514-03C2-4051-81D5-80CB593A01DE}" type="parTrans" cxnId="{63CC8F6A-9AF1-406B-BBC9-D82AE58C6C40}">
      <dgm:prSet/>
      <dgm:spPr/>
      <dgm:t>
        <a:bodyPr/>
        <a:lstStyle/>
        <a:p>
          <a:endParaRPr lang="en-US"/>
        </a:p>
      </dgm:t>
    </dgm:pt>
    <dgm:pt modelId="{4B3DF3B0-56BD-44BD-867A-FD6D85721A7B}" type="sibTrans" cxnId="{63CC8F6A-9AF1-406B-BBC9-D82AE58C6C40}">
      <dgm:prSet/>
      <dgm:spPr/>
      <dgm:t>
        <a:bodyPr/>
        <a:lstStyle/>
        <a:p>
          <a:endParaRPr lang="en-US"/>
        </a:p>
      </dgm:t>
    </dgm:pt>
    <dgm:pt modelId="{81EF6E7E-6B1E-4D69-A9FF-DBBA6A7F2701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1600" b="1" dirty="0" smtClean="0">
              <a:solidFill>
                <a:schemeClr val="tx1"/>
              </a:solidFill>
            </a:rPr>
            <a:t>BS in </a:t>
          </a:r>
          <a:r>
            <a:rPr lang="en-US" sz="1600" b="1" dirty="0" smtClean="0">
              <a:solidFill>
                <a:schemeClr val="tx1"/>
              </a:solidFill>
            </a:rPr>
            <a:t>Economics</a:t>
          </a:r>
        </a:p>
        <a:p>
          <a:pPr rtl="0"/>
          <a:r>
            <a:rPr lang="en-US" sz="1600" b="1" dirty="0" smtClean="0">
              <a:solidFill>
                <a:schemeClr val="tx1"/>
              </a:solidFill>
            </a:rPr>
            <a:t>(BSECO)</a:t>
          </a:r>
          <a:endParaRPr lang="en-US" sz="1600" b="1" dirty="0" smtClean="0">
            <a:solidFill>
              <a:schemeClr val="tx1"/>
            </a:solidFill>
          </a:endParaRPr>
        </a:p>
      </dgm:t>
    </dgm:pt>
    <dgm:pt modelId="{3D767153-D8CD-4C91-A872-7A1032E67A7F}" type="parTrans" cxnId="{9A259DFB-663C-4928-BE9B-2E67C4A8A0F6}">
      <dgm:prSet/>
      <dgm:spPr/>
      <dgm:t>
        <a:bodyPr/>
        <a:lstStyle/>
        <a:p>
          <a:endParaRPr lang="en-US"/>
        </a:p>
      </dgm:t>
    </dgm:pt>
    <dgm:pt modelId="{1B6268B7-A9FF-439D-85BF-631B38EFB85C}" type="sibTrans" cxnId="{9A259DFB-663C-4928-BE9B-2E67C4A8A0F6}">
      <dgm:prSet/>
      <dgm:spPr/>
      <dgm:t>
        <a:bodyPr/>
        <a:lstStyle/>
        <a:p>
          <a:endParaRPr lang="en-US"/>
        </a:p>
      </dgm:t>
    </dgm:pt>
    <dgm:pt modelId="{8485ED9F-F9C5-4473-B987-C80AEC9057AC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b="1" dirty="0" smtClean="0">
              <a:solidFill>
                <a:schemeClr val="tx1"/>
              </a:solidFill>
            </a:rPr>
            <a:t>BS in </a:t>
          </a:r>
          <a:r>
            <a:rPr lang="en-US" b="1" dirty="0" smtClean="0">
              <a:solidFill>
                <a:schemeClr val="tx1"/>
              </a:solidFill>
            </a:rPr>
            <a:t>Software Engineering and Computer Science</a:t>
          </a:r>
        </a:p>
        <a:p>
          <a:pPr rtl="0"/>
          <a:r>
            <a:rPr lang="en-US" b="1" dirty="0" smtClean="0">
              <a:solidFill>
                <a:schemeClr val="tx1"/>
              </a:solidFill>
            </a:rPr>
            <a:t>(BSSWECSC)</a:t>
          </a:r>
          <a:endParaRPr lang="en-US" b="1" dirty="0">
            <a:solidFill>
              <a:schemeClr val="tx1"/>
            </a:solidFill>
          </a:endParaRPr>
        </a:p>
      </dgm:t>
    </dgm:pt>
    <dgm:pt modelId="{7D0E95EF-1550-4BC3-9C49-A1BA10AA25CA}" type="parTrans" cxnId="{21DF17FC-F532-4EEF-B983-BE0E8FF57EC5}">
      <dgm:prSet/>
      <dgm:spPr/>
      <dgm:t>
        <a:bodyPr/>
        <a:lstStyle/>
        <a:p>
          <a:endParaRPr lang="en-US"/>
        </a:p>
      </dgm:t>
    </dgm:pt>
    <dgm:pt modelId="{4451D7B2-EEE8-460B-998B-D92F2A1CE884}" type="sibTrans" cxnId="{21DF17FC-F532-4EEF-B983-BE0E8FF57EC5}">
      <dgm:prSet/>
      <dgm:spPr/>
      <dgm:t>
        <a:bodyPr/>
        <a:lstStyle/>
        <a:p>
          <a:endParaRPr lang="en-US"/>
        </a:p>
      </dgm:t>
    </dgm:pt>
    <dgm:pt modelId="{AC57A3FA-744B-4C00-A8DC-B75DACC44FFF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b="1" dirty="0" smtClean="0">
              <a:solidFill>
                <a:schemeClr val="tx1"/>
              </a:solidFill>
            </a:rPr>
            <a:t>BS in </a:t>
          </a:r>
          <a:r>
            <a:rPr lang="en-US" b="1" dirty="0" smtClean="0">
              <a:solidFill>
                <a:schemeClr val="tx1"/>
              </a:solidFill>
            </a:rPr>
            <a:t>Mechanical </a:t>
          </a:r>
          <a:r>
            <a:rPr lang="en-US" b="1" dirty="0" err="1" smtClean="0">
              <a:solidFill>
                <a:schemeClr val="tx1"/>
              </a:solidFill>
            </a:rPr>
            <a:t>Enginnering</a:t>
          </a:r>
          <a:r>
            <a:rPr lang="en-US" b="1" dirty="0" smtClean="0">
              <a:solidFill>
                <a:schemeClr val="tx1"/>
              </a:solidFill>
            </a:rPr>
            <a:t> Technology </a:t>
          </a:r>
        </a:p>
        <a:p>
          <a:pPr rtl="0"/>
          <a:r>
            <a:rPr lang="en-US" b="1" dirty="0" smtClean="0">
              <a:solidFill>
                <a:schemeClr val="tx1"/>
              </a:solidFill>
            </a:rPr>
            <a:t>(BSMET)</a:t>
          </a:r>
          <a:endParaRPr lang="en-US" b="1" dirty="0">
            <a:solidFill>
              <a:schemeClr val="tx1"/>
            </a:solidFill>
          </a:endParaRPr>
        </a:p>
      </dgm:t>
    </dgm:pt>
    <dgm:pt modelId="{9FE038D3-63C5-418A-99C7-0A7291D33628}" type="parTrans" cxnId="{C6C07011-F1ED-4564-A099-92C3CEF79662}">
      <dgm:prSet/>
      <dgm:spPr/>
      <dgm:t>
        <a:bodyPr/>
        <a:lstStyle/>
        <a:p>
          <a:endParaRPr lang="en-US"/>
        </a:p>
      </dgm:t>
    </dgm:pt>
    <dgm:pt modelId="{5A38229A-3DF1-4E25-8F23-16120946EFB0}" type="sibTrans" cxnId="{C6C07011-F1ED-4564-A099-92C3CEF79662}">
      <dgm:prSet/>
      <dgm:spPr/>
      <dgm:t>
        <a:bodyPr/>
        <a:lstStyle/>
        <a:p>
          <a:endParaRPr lang="en-US"/>
        </a:p>
      </dgm:t>
    </dgm:pt>
    <dgm:pt modelId="{6C33F5E8-DD25-4478-8983-7777FC851C61}" type="pres">
      <dgm:prSet presAssocID="{7A316C82-3D79-47A6-930F-221E639FC92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33814F-0935-4378-BF11-CEF81C1F7A5F}" type="pres">
      <dgm:prSet presAssocID="{5CCF1560-8440-4A7A-9E4C-1431012F4676}" presName="node" presStyleLbl="node1" presStyleIdx="0" presStyleCnt="9" custScaleX="72907" custScaleY="88762" custLinFactX="100000" custLinFactNeighborX="114798" custLinFactNeighborY="426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9944E6-5D3E-4D0F-A22F-73B4575ADCDD}" type="pres">
      <dgm:prSet presAssocID="{FD4C704C-39A0-4C30-8C7B-2E4C95B158AF}" presName="sibTrans" presStyleCnt="0"/>
      <dgm:spPr/>
    </dgm:pt>
    <dgm:pt modelId="{3D78103D-3255-4430-BB74-725FF02FDEC7}" type="pres">
      <dgm:prSet presAssocID="{EF25D411-784B-4BD9-91EE-06B8DD1B127C}" presName="node" presStyleLbl="node1" presStyleIdx="1" presStyleCnt="9" custLinFactY="45878" custLinFactNeighborX="-297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0AE30D-697F-40E1-A775-D981E76AC739}" type="pres">
      <dgm:prSet presAssocID="{B484B2F6-E6A4-4F04-B9DB-CBBD71E476C3}" presName="sibTrans" presStyleCnt="0"/>
      <dgm:spPr/>
    </dgm:pt>
    <dgm:pt modelId="{A311A83B-E47E-41AA-8898-25A034838C9A}" type="pres">
      <dgm:prSet presAssocID="{FDE1A36B-EC01-4290-AD95-7114804F72EA}" presName="node" presStyleLbl="node1" presStyleIdx="2" presStyleCnt="9" custLinFactY="43778" custLinFactNeighborX="6636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D72370-40C4-493A-8F4F-EA5E45548873}" type="pres">
      <dgm:prSet presAssocID="{5660FCAE-05A0-4B41-B6BD-7A6A1BAEF66C}" presName="sibTrans" presStyleCnt="0"/>
      <dgm:spPr/>
    </dgm:pt>
    <dgm:pt modelId="{C9937DE8-BFC8-49C2-A7D4-DEE9D42C8CD4}" type="pres">
      <dgm:prSet presAssocID="{FD0EB2CE-038E-4A73-A626-FF6C8A6E3855}" presName="node" presStyleLbl="node1" presStyleIdx="3" presStyleCnt="9" custScaleY="87641" custLinFactY="58370" custLinFactNeighborX="41086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4C5FF3-4C11-4636-B861-66D3F2E3B0C0}" type="pres">
      <dgm:prSet presAssocID="{7B704ECE-D688-41CC-9418-A82F27DC5A59}" presName="sibTrans" presStyleCnt="0"/>
      <dgm:spPr/>
    </dgm:pt>
    <dgm:pt modelId="{E22047A8-6AAD-42D6-86EE-40206F1DF29B}" type="pres">
      <dgm:prSet presAssocID="{7C0B9961-5CEE-46BB-80CE-FED1D1AC7B7E}" presName="node" presStyleLbl="node1" presStyleIdx="4" presStyleCnt="9" custScaleY="87988" custLinFactY="63791" custLinFactNeighborX="76226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252DC6-F5B2-43A3-904E-35C032A09A4D}" type="pres">
      <dgm:prSet presAssocID="{979CF71B-049E-41BC-A650-58DFA307FBB8}" presName="sibTrans" presStyleCnt="0"/>
      <dgm:spPr/>
    </dgm:pt>
    <dgm:pt modelId="{F3FA63CB-1466-491F-B3C8-D614FE7134B6}" type="pres">
      <dgm:prSet presAssocID="{B4FBC778-162E-469C-AA2E-156CF30FE883}" presName="node" presStyleLbl="node1" presStyleIdx="5" presStyleCnt="9" custScaleX="94608" custScaleY="65322" custLinFactY="-70049" custLinFactNeighborX="-13856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2B7FD1-3E86-4C8E-95FE-FF29B917194A}" type="pres">
      <dgm:prSet presAssocID="{4B3DF3B0-56BD-44BD-867A-FD6D85721A7B}" presName="sibTrans" presStyleCnt="0"/>
      <dgm:spPr/>
    </dgm:pt>
    <dgm:pt modelId="{003D2BFB-E644-441D-9878-FDC77D1094F0}" type="pres">
      <dgm:prSet presAssocID="{81EF6E7E-6B1E-4D69-A9FF-DBBA6A7F2701}" presName="node" presStyleLbl="node1" presStyleIdx="6" presStyleCnt="9" custScaleX="88150" custLinFactNeighborX="-31233" custLinFactNeighborY="-754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376DA1-2076-4290-999B-8698ECDB8776}" type="pres">
      <dgm:prSet presAssocID="{1B6268B7-A9FF-439D-85BF-631B38EFB85C}" presName="sibTrans" presStyleCnt="0"/>
      <dgm:spPr/>
    </dgm:pt>
    <dgm:pt modelId="{FED6BDB2-74E5-4ACE-84D4-22CFB7A33805}" type="pres">
      <dgm:prSet presAssocID="{8485ED9F-F9C5-4473-B987-C80AEC9057AC}" presName="node" presStyleLbl="node1" presStyleIdx="7" presStyleCnt="9" custScaleX="74284" custScaleY="78548" custLinFactY="-100000" custLinFactNeighborX="-26198" custLinFactNeighborY="-1759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C46BBD-60FB-4D6F-8AFB-B423D2E68E48}" type="pres">
      <dgm:prSet presAssocID="{4451D7B2-EEE8-460B-998B-D92F2A1CE884}" presName="sibTrans" presStyleCnt="0"/>
      <dgm:spPr/>
    </dgm:pt>
    <dgm:pt modelId="{6D6230A9-3578-466B-98AC-C695CBE0FB6C}" type="pres">
      <dgm:prSet presAssocID="{AC57A3FA-744B-4C00-A8DC-B75DACC44FFF}" presName="node" presStyleLbl="node1" presStyleIdx="8" presStyleCnt="9" custScaleX="76702" custScaleY="81898" custLinFactX="-12456" custLinFactY="-80442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77FA8B-2535-494A-9F18-8D3209516E77}" type="presOf" srcId="{FD0EB2CE-038E-4A73-A626-FF6C8A6E3855}" destId="{C9937DE8-BFC8-49C2-A7D4-DEE9D42C8CD4}" srcOrd="0" destOrd="0" presId="urn:microsoft.com/office/officeart/2005/8/layout/default#1"/>
    <dgm:cxn modelId="{1FCCCC39-5B84-485E-84FB-F8C69C2A1A03}" type="presOf" srcId="{EF25D411-784B-4BD9-91EE-06B8DD1B127C}" destId="{3D78103D-3255-4430-BB74-725FF02FDEC7}" srcOrd="0" destOrd="0" presId="urn:microsoft.com/office/officeart/2005/8/layout/default#1"/>
    <dgm:cxn modelId="{BED301FA-6946-459F-9465-639DCA7B3734}" srcId="{7A316C82-3D79-47A6-930F-221E639FC924}" destId="{EF25D411-784B-4BD9-91EE-06B8DD1B127C}" srcOrd="1" destOrd="0" parTransId="{C4441F44-E9D9-45BB-9A05-51AAB5DE99B1}" sibTransId="{B484B2F6-E6A4-4F04-B9DB-CBBD71E476C3}"/>
    <dgm:cxn modelId="{0F15D8AE-5A8D-4E91-A981-DC45A4AA0FF7}" srcId="{7A316C82-3D79-47A6-930F-221E639FC924}" destId="{7C0B9961-5CEE-46BB-80CE-FED1D1AC7B7E}" srcOrd="4" destOrd="0" parTransId="{352A8A40-1440-4D25-8090-24CBC122F888}" sibTransId="{979CF71B-049E-41BC-A650-58DFA307FBB8}"/>
    <dgm:cxn modelId="{C6C07011-F1ED-4564-A099-92C3CEF79662}" srcId="{7A316C82-3D79-47A6-930F-221E639FC924}" destId="{AC57A3FA-744B-4C00-A8DC-B75DACC44FFF}" srcOrd="8" destOrd="0" parTransId="{9FE038D3-63C5-418A-99C7-0A7291D33628}" sibTransId="{5A38229A-3DF1-4E25-8F23-16120946EFB0}"/>
    <dgm:cxn modelId="{FE107ACB-3533-4DB9-9050-98D45F6E686A}" srcId="{7A316C82-3D79-47A6-930F-221E639FC924}" destId="{FD0EB2CE-038E-4A73-A626-FF6C8A6E3855}" srcOrd="3" destOrd="0" parTransId="{D4B08235-A6FB-4E59-A56D-88D7010515A4}" sibTransId="{7B704ECE-D688-41CC-9418-A82F27DC5A59}"/>
    <dgm:cxn modelId="{654AD78A-781B-4C1F-B985-0055D5B33FD6}" type="presOf" srcId="{7C0B9961-5CEE-46BB-80CE-FED1D1AC7B7E}" destId="{E22047A8-6AAD-42D6-86EE-40206F1DF29B}" srcOrd="0" destOrd="0" presId="urn:microsoft.com/office/officeart/2005/8/layout/default#1"/>
    <dgm:cxn modelId="{9A259DFB-663C-4928-BE9B-2E67C4A8A0F6}" srcId="{7A316C82-3D79-47A6-930F-221E639FC924}" destId="{81EF6E7E-6B1E-4D69-A9FF-DBBA6A7F2701}" srcOrd="6" destOrd="0" parTransId="{3D767153-D8CD-4C91-A872-7A1032E67A7F}" sibTransId="{1B6268B7-A9FF-439D-85BF-631B38EFB85C}"/>
    <dgm:cxn modelId="{63CC8F6A-9AF1-406B-BBC9-D82AE58C6C40}" srcId="{7A316C82-3D79-47A6-930F-221E639FC924}" destId="{B4FBC778-162E-469C-AA2E-156CF30FE883}" srcOrd="5" destOrd="0" parTransId="{7E45A514-03C2-4051-81D5-80CB593A01DE}" sibTransId="{4B3DF3B0-56BD-44BD-867A-FD6D85721A7B}"/>
    <dgm:cxn modelId="{21DF17FC-F532-4EEF-B983-BE0E8FF57EC5}" srcId="{7A316C82-3D79-47A6-930F-221E639FC924}" destId="{8485ED9F-F9C5-4473-B987-C80AEC9057AC}" srcOrd="7" destOrd="0" parTransId="{7D0E95EF-1550-4BC3-9C49-A1BA10AA25CA}" sibTransId="{4451D7B2-EEE8-460B-998B-D92F2A1CE884}"/>
    <dgm:cxn modelId="{32BBD7E5-5D00-4708-9C9E-85871CF72FFC}" srcId="{7A316C82-3D79-47A6-930F-221E639FC924}" destId="{FDE1A36B-EC01-4290-AD95-7114804F72EA}" srcOrd="2" destOrd="0" parTransId="{9ED99D86-1317-4260-9E90-28B94B806DE3}" sibTransId="{5660FCAE-05A0-4B41-B6BD-7A6A1BAEF66C}"/>
    <dgm:cxn modelId="{71C5005F-C9AF-4BFF-9D91-2AD59B9FC172}" srcId="{7A316C82-3D79-47A6-930F-221E639FC924}" destId="{5CCF1560-8440-4A7A-9E4C-1431012F4676}" srcOrd="0" destOrd="0" parTransId="{D4061E4D-7F46-4816-9301-17C8B70E595F}" sibTransId="{FD4C704C-39A0-4C30-8C7B-2E4C95B158AF}"/>
    <dgm:cxn modelId="{2797A2B8-879E-492C-8993-4D40D2A0861C}" type="presOf" srcId="{81EF6E7E-6B1E-4D69-A9FF-DBBA6A7F2701}" destId="{003D2BFB-E644-441D-9878-FDC77D1094F0}" srcOrd="0" destOrd="0" presId="urn:microsoft.com/office/officeart/2005/8/layout/default#1"/>
    <dgm:cxn modelId="{F9707A5C-8B2A-49DD-9A04-D95E3A06CAD8}" type="presOf" srcId="{5CCF1560-8440-4A7A-9E4C-1431012F4676}" destId="{0533814F-0935-4378-BF11-CEF81C1F7A5F}" srcOrd="0" destOrd="0" presId="urn:microsoft.com/office/officeart/2005/8/layout/default#1"/>
    <dgm:cxn modelId="{6FDA534E-4371-461A-9E0E-41CF8DB54D39}" type="presOf" srcId="{7A316C82-3D79-47A6-930F-221E639FC924}" destId="{6C33F5E8-DD25-4478-8983-7777FC851C61}" srcOrd="0" destOrd="0" presId="urn:microsoft.com/office/officeart/2005/8/layout/default#1"/>
    <dgm:cxn modelId="{D5E3A8AB-6B88-4504-B5C5-F79C3C1C5630}" type="presOf" srcId="{AC57A3FA-744B-4C00-A8DC-B75DACC44FFF}" destId="{6D6230A9-3578-466B-98AC-C695CBE0FB6C}" srcOrd="0" destOrd="0" presId="urn:microsoft.com/office/officeart/2005/8/layout/default#1"/>
    <dgm:cxn modelId="{60DDEF32-BEE2-40AA-AE94-E43AD8715968}" type="presOf" srcId="{FDE1A36B-EC01-4290-AD95-7114804F72EA}" destId="{A311A83B-E47E-41AA-8898-25A034838C9A}" srcOrd="0" destOrd="0" presId="urn:microsoft.com/office/officeart/2005/8/layout/default#1"/>
    <dgm:cxn modelId="{9CB0FDE5-AC0F-4803-8264-FE33FA4E808E}" type="presOf" srcId="{B4FBC778-162E-469C-AA2E-156CF30FE883}" destId="{F3FA63CB-1466-491F-B3C8-D614FE7134B6}" srcOrd="0" destOrd="0" presId="urn:microsoft.com/office/officeart/2005/8/layout/default#1"/>
    <dgm:cxn modelId="{50DF47BC-B4A7-47EE-B981-EB07DD38FF5C}" type="presOf" srcId="{8485ED9F-F9C5-4473-B987-C80AEC9057AC}" destId="{FED6BDB2-74E5-4ACE-84D4-22CFB7A33805}" srcOrd="0" destOrd="0" presId="urn:microsoft.com/office/officeart/2005/8/layout/default#1"/>
    <dgm:cxn modelId="{85F66053-33C1-423F-88E4-F9B650835248}" type="presParOf" srcId="{6C33F5E8-DD25-4478-8983-7777FC851C61}" destId="{0533814F-0935-4378-BF11-CEF81C1F7A5F}" srcOrd="0" destOrd="0" presId="urn:microsoft.com/office/officeart/2005/8/layout/default#1"/>
    <dgm:cxn modelId="{01CA1839-7B55-4EDE-A840-AC72375C008C}" type="presParOf" srcId="{6C33F5E8-DD25-4478-8983-7777FC851C61}" destId="{AD9944E6-5D3E-4D0F-A22F-73B4575ADCDD}" srcOrd="1" destOrd="0" presId="urn:microsoft.com/office/officeart/2005/8/layout/default#1"/>
    <dgm:cxn modelId="{CD6834A5-0B0D-48E2-AB0A-7D1A04D42D40}" type="presParOf" srcId="{6C33F5E8-DD25-4478-8983-7777FC851C61}" destId="{3D78103D-3255-4430-BB74-725FF02FDEC7}" srcOrd="2" destOrd="0" presId="urn:microsoft.com/office/officeart/2005/8/layout/default#1"/>
    <dgm:cxn modelId="{5620E277-88DB-4125-B064-881B42089C6B}" type="presParOf" srcId="{6C33F5E8-DD25-4478-8983-7777FC851C61}" destId="{4C0AE30D-697F-40E1-A775-D981E76AC739}" srcOrd="3" destOrd="0" presId="urn:microsoft.com/office/officeart/2005/8/layout/default#1"/>
    <dgm:cxn modelId="{57E02D21-92C9-4B44-B33B-1CAEE92D0313}" type="presParOf" srcId="{6C33F5E8-DD25-4478-8983-7777FC851C61}" destId="{A311A83B-E47E-41AA-8898-25A034838C9A}" srcOrd="4" destOrd="0" presId="urn:microsoft.com/office/officeart/2005/8/layout/default#1"/>
    <dgm:cxn modelId="{9A556813-EAE9-4B38-9818-6B1C735B9ACA}" type="presParOf" srcId="{6C33F5E8-DD25-4478-8983-7777FC851C61}" destId="{C8D72370-40C4-493A-8F4F-EA5E45548873}" srcOrd="5" destOrd="0" presId="urn:microsoft.com/office/officeart/2005/8/layout/default#1"/>
    <dgm:cxn modelId="{6A197FF3-B3DD-4FBE-82CA-0BF66D30F5D8}" type="presParOf" srcId="{6C33F5E8-DD25-4478-8983-7777FC851C61}" destId="{C9937DE8-BFC8-49C2-A7D4-DEE9D42C8CD4}" srcOrd="6" destOrd="0" presId="urn:microsoft.com/office/officeart/2005/8/layout/default#1"/>
    <dgm:cxn modelId="{326FF824-1713-4546-8FA5-937352F120B0}" type="presParOf" srcId="{6C33F5E8-DD25-4478-8983-7777FC851C61}" destId="{B24C5FF3-4C11-4636-B861-66D3F2E3B0C0}" srcOrd="7" destOrd="0" presId="urn:microsoft.com/office/officeart/2005/8/layout/default#1"/>
    <dgm:cxn modelId="{01075BEE-CC59-4090-9E9C-9E2991088951}" type="presParOf" srcId="{6C33F5E8-DD25-4478-8983-7777FC851C61}" destId="{E22047A8-6AAD-42D6-86EE-40206F1DF29B}" srcOrd="8" destOrd="0" presId="urn:microsoft.com/office/officeart/2005/8/layout/default#1"/>
    <dgm:cxn modelId="{62A5758B-9387-4FDE-9D21-4DC97592930A}" type="presParOf" srcId="{6C33F5E8-DD25-4478-8983-7777FC851C61}" destId="{CA252DC6-F5B2-43A3-904E-35C032A09A4D}" srcOrd="9" destOrd="0" presId="urn:microsoft.com/office/officeart/2005/8/layout/default#1"/>
    <dgm:cxn modelId="{AD0BCED4-2258-4E93-BC7D-07CD60086255}" type="presParOf" srcId="{6C33F5E8-DD25-4478-8983-7777FC851C61}" destId="{F3FA63CB-1466-491F-B3C8-D614FE7134B6}" srcOrd="10" destOrd="0" presId="urn:microsoft.com/office/officeart/2005/8/layout/default#1"/>
    <dgm:cxn modelId="{2D6DE322-13BE-464C-9AA6-8E1FA2214483}" type="presParOf" srcId="{6C33F5E8-DD25-4478-8983-7777FC851C61}" destId="{832B7FD1-3E86-4C8E-95FE-FF29B917194A}" srcOrd="11" destOrd="0" presId="urn:microsoft.com/office/officeart/2005/8/layout/default#1"/>
    <dgm:cxn modelId="{04DB54B8-550E-4BE4-8B15-0FC0296B188D}" type="presParOf" srcId="{6C33F5E8-DD25-4478-8983-7777FC851C61}" destId="{003D2BFB-E644-441D-9878-FDC77D1094F0}" srcOrd="12" destOrd="0" presId="urn:microsoft.com/office/officeart/2005/8/layout/default#1"/>
    <dgm:cxn modelId="{7B84B8A9-4583-429A-B11D-67D6F5576D8A}" type="presParOf" srcId="{6C33F5E8-DD25-4478-8983-7777FC851C61}" destId="{B3376DA1-2076-4290-999B-8698ECDB8776}" srcOrd="13" destOrd="0" presId="urn:microsoft.com/office/officeart/2005/8/layout/default#1"/>
    <dgm:cxn modelId="{80493BAA-C6E2-483B-8A2A-752D8B6C0699}" type="presParOf" srcId="{6C33F5E8-DD25-4478-8983-7777FC851C61}" destId="{FED6BDB2-74E5-4ACE-84D4-22CFB7A33805}" srcOrd="14" destOrd="0" presId="urn:microsoft.com/office/officeart/2005/8/layout/default#1"/>
    <dgm:cxn modelId="{0C779489-2349-4F10-845A-53EB2C5319DE}" type="presParOf" srcId="{6C33F5E8-DD25-4478-8983-7777FC851C61}" destId="{90C46BBD-60FB-4D6F-8AFB-B423D2E68E48}" srcOrd="15" destOrd="0" presId="urn:microsoft.com/office/officeart/2005/8/layout/default#1"/>
    <dgm:cxn modelId="{452DBB1D-E0CD-4FCC-BE11-23136F55F15F}" type="presParOf" srcId="{6C33F5E8-DD25-4478-8983-7777FC851C61}" destId="{6D6230A9-3578-466B-98AC-C695CBE0FB6C}" srcOrd="16" destOrd="0" presId="urn:microsoft.com/office/officeart/2005/8/layout/default#1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316C82-3D79-47A6-930F-221E639FC924}" type="doc">
      <dgm:prSet loTypeId="urn:microsoft.com/office/officeart/2005/8/layout/default#1" loCatId="list" qsTypeId="urn:microsoft.com/office/officeart/2005/8/quickstyle/3d3#3" qsCatId="3D" csTypeId="urn:microsoft.com/office/officeart/2005/8/colors/accent1_2#3" csCatId="accent1" phldr="1"/>
      <dgm:spPr/>
      <dgm:t>
        <a:bodyPr/>
        <a:lstStyle/>
        <a:p>
          <a:endParaRPr lang="en-US"/>
        </a:p>
      </dgm:t>
    </dgm:pt>
    <dgm:pt modelId="{5CCF1560-8440-4A7A-9E4C-1431012F4676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kumimoji="0" lang="en-US" sz="3200" b="1" i="0" u="none" strike="noStrike" cap="none" spc="0" normalizeH="0" baseline="0" noProof="0" dirty="0" smtClean="0"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CCE</a:t>
          </a:r>
          <a:endParaRPr lang="en-US" sz="2000" b="1" dirty="0">
            <a:solidFill>
              <a:schemeClr val="tx1"/>
            </a:solidFill>
          </a:endParaRPr>
        </a:p>
      </dgm:t>
    </dgm:pt>
    <dgm:pt modelId="{D4061E4D-7F46-4816-9301-17C8B70E595F}" type="parTrans" cxnId="{71C5005F-C9AF-4BFF-9D91-2AD59B9FC172}">
      <dgm:prSet/>
      <dgm:spPr/>
      <dgm:t>
        <a:bodyPr/>
        <a:lstStyle/>
        <a:p>
          <a:endParaRPr lang="en-US"/>
        </a:p>
      </dgm:t>
    </dgm:pt>
    <dgm:pt modelId="{FD4C704C-39A0-4C30-8C7B-2E4C95B158AF}" type="sibTrans" cxnId="{71C5005F-C9AF-4BFF-9D91-2AD59B9FC172}">
      <dgm:prSet/>
      <dgm:spPr/>
      <dgm:t>
        <a:bodyPr/>
        <a:lstStyle/>
        <a:p>
          <a:endParaRPr lang="en-US"/>
        </a:p>
      </dgm:t>
    </dgm:pt>
    <dgm:pt modelId="{EF25D411-784B-4BD9-91EE-06B8DD1B127C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kumimoji="0" lang="en-US" sz="2000" b="1" i="0" u="none" strike="noStrike" cap="none" spc="0" normalizeH="0" baseline="0" noProof="0" dirty="0" smtClean="0"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Staff Development Programs for Companies</a:t>
          </a:r>
          <a:endParaRPr lang="en-US" sz="2000" b="1" dirty="0" smtClean="0">
            <a:solidFill>
              <a:schemeClr val="tx1"/>
            </a:solidFill>
          </a:endParaRPr>
        </a:p>
      </dgm:t>
    </dgm:pt>
    <dgm:pt modelId="{C4441F44-E9D9-45BB-9A05-51AAB5DE99B1}" type="parTrans" cxnId="{BED301FA-6946-459F-9465-639DCA7B3734}">
      <dgm:prSet/>
      <dgm:spPr/>
      <dgm:t>
        <a:bodyPr/>
        <a:lstStyle/>
        <a:p>
          <a:endParaRPr lang="en-US"/>
        </a:p>
      </dgm:t>
    </dgm:pt>
    <dgm:pt modelId="{B484B2F6-E6A4-4F04-B9DB-CBBD71E476C3}" type="sibTrans" cxnId="{BED301FA-6946-459F-9465-639DCA7B3734}">
      <dgm:prSet/>
      <dgm:spPr/>
      <dgm:t>
        <a:bodyPr/>
        <a:lstStyle/>
        <a:p>
          <a:endParaRPr lang="en-US"/>
        </a:p>
      </dgm:t>
    </dgm:pt>
    <dgm:pt modelId="{6C33F5E8-DD25-4478-8983-7777FC851C61}" type="pres">
      <dgm:prSet presAssocID="{7A316C82-3D79-47A6-930F-221E639FC92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33814F-0935-4378-BF11-CEF81C1F7A5F}" type="pres">
      <dgm:prSet presAssocID="{5CCF1560-8440-4A7A-9E4C-1431012F4676}" presName="node" presStyleLbl="node1" presStyleIdx="0" presStyleCnt="2" custLinFactNeighborX="-28635" custLinFactNeighborY="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9944E6-5D3E-4D0F-A22F-73B4575ADCDD}" type="pres">
      <dgm:prSet presAssocID="{FD4C704C-39A0-4C30-8C7B-2E4C95B158AF}" presName="sibTrans" presStyleCnt="0"/>
      <dgm:spPr/>
    </dgm:pt>
    <dgm:pt modelId="{3D78103D-3255-4430-BB74-725FF02FDEC7}" type="pres">
      <dgm:prSet presAssocID="{EF25D411-784B-4BD9-91EE-06B8DD1B127C}" presName="node" presStyleLbl="node1" presStyleIdx="1" presStyleCnt="2" custLinFactNeighborX="26" custLinFactNeighborY="153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1C5005F-C9AF-4BFF-9D91-2AD59B9FC172}" srcId="{7A316C82-3D79-47A6-930F-221E639FC924}" destId="{5CCF1560-8440-4A7A-9E4C-1431012F4676}" srcOrd="0" destOrd="0" parTransId="{D4061E4D-7F46-4816-9301-17C8B70E595F}" sibTransId="{FD4C704C-39A0-4C30-8C7B-2E4C95B158AF}"/>
    <dgm:cxn modelId="{2EC683BF-828A-472E-A470-39215BE0C32E}" type="presOf" srcId="{5CCF1560-8440-4A7A-9E4C-1431012F4676}" destId="{0533814F-0935-4378-BF11-CEF81C1F7A5F}" srcOrd="0" destOrd="0" presId="urn:microsoft.com/office/officeart/2005/8/layout/default#1"/>
    <dgm:cxn modelId="{963FBCEA-DD0F-4261-81B9-026D31A5358C}" type="presOf" srcId="{7A316C82-3D79-47A6-930F-221E639FC924}" destId="{6C33F5E8-DD25-4478-8983-7777FC851C61}" srcOrd="0" destOrd="0" presId="urn:microsoft.com/office/officeart/2005/8/layout/default#1"/>
    <dgm:cxn modelId="{8FBF7D7F-C03A-4116-8342-F0C0DBEF05A2}" type="presOf" srcId="{EF25D411-784B-4BD9-91EE-06B8DD1B127C}" destId="{3D78103D-3255-4430-BB74-725FF02FDEC7}" srcOrd="0" destOrd="0" presId="urn:microsoft.com/office/officeart/2005/8/layout/default#1"/>
    <dgm:cxn modelId="{BED301FA-6946-459F-9465-639DCA7B3734}" srcId="{7A316C82-3D79-47A6-930F-221E639FC924}" destId="{EF25D411-784B-4BD9-91EE-06B8DD1B127C}" srcOrd="1" destOrd="0" parTransId="{C4441F44-E9D9-45BB-9A05-51AAB5DE99B1}" sibTransId="{B484B2F6-E6A4-4F04-B9DB-CBBD71E476C3}"/>
    <dgm:cxn modelId="{33DCDBFB-5664-4877-B547-E57596E3990E}" type="presParOf" srcId="{6C33F5E8-DD25-4478-8983-7777FC851C61}" destId="{0533814F-0935-4378-BF11-CEF81C1F7A5F}" srcOrd="0" destOrd="0" presId="urn:microsoft.com/office/officeart/2005/8/layout/default#1"/>
    <dgm:cxn modelId="{E4EEFE8C-BA58-48A9-9C9B-94DFB957DE0D}" type="presParOf" srcId="{6C33F5E8-DD25-4478-8983-7777FC851C61}" destId="{AD9944E6-5D3E-4D0F-A22F-73B4575ADCDD}" srcOrd="1" destOrd="0" presId="urn:microsoft.com/office/officeart/2005/8/layout/default#1"/>
    <dgm:cxn modelId="{9228BB73-EEDD-4416-916F-95309901C292}" type="presParOf" srcId="{6C33F5E8-DD25-4478-8983-7777FC851C61}" destId="{3D78103D-3255-4430-BB74-725FF02FDEC7}" srcOrd="2" destOrd="0" presId="urn:microsoft.com/office/officeart/2005/8/layout/default#1"/>
  </dgm:cxnLst>
  <dgm:bg>
    <a:noFill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316C82-3D79-47A6-930F-221E639FC924}" type="doc">
      <dgm:prSet loTypeId="urn:microsoft.com/office/officeart/2005/8/layout/default#1" loCatId="list" qsTypeId="urn:microsoft.com/office/officeart/2005/8/quickstyle/3d3#4" qsCatId="3D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5CCF1560-8440-4A7A-9E4C-1431012F4676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kumimoji="0" lang="en-US" sz="2000" b="1" i="0" u="none" strike="noStrike" cap="none" spc="0" normalizeH="0" baseline="0" noProof="0" dirty="0" smtClean="0"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English Language for Professionals </a:t>
          </a:r>
          <a:endParaRPr lang="en-US" sz="2000" b="1" dirty="0">
            <a:solidFill>
              <a:schemeClr val="tx1"/>
            </a:solidFill>
          </a:endParaRPr>
        </a:p>
      </dgm:t>
    </dgm:pt>
    <dgm:pt modelId="{D4061E4D-7F46-4816-9301-17C8B70E595F}" type="parTrans" cxnId="{71C5005F-C9AF-4BFF-9D91-2AD59B9FC172}">
      <dgm:prSet/>
      <dgm:spPr/>
      <dgm:t>
        <a:bodyPr/>
        <a:lstStyle/>
        <a:p>
          <a:endParaRPr lang="en-US"/>
        </a:p>
      </dgm:t>
    </dgm:pt>
    <dgm:pt modelId="{FD4C704C-39A0-4C30-8C7B-2E4C95B158AF}" type="sibTrans" cxnId="{71C5005F-C9AF-4BFF-9D91-2AD59B9FC172}">
      <dgm:prSet/>
      <dgm:spPr/>
      <dgm:t>
        <a:bodyPr/>
        <a:lstStyle/>
        <a:p>
          <a:endParaRPr lang="en-US"/>
        </a:p>
      </dgm:t>
    </dgm:pt>
    <dgm:pt modelId="{EF25D411-784B-4BD9-91EE-06B8DD1B127C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kumimoji="0" lang="en-US" sz="2000" b="1" i="0" u="none" strike="noStrike" cap="none" spc="0" normalizeH="0" baseline="0" noProof="0" dirty="0" smtClean="0"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English Language for Students</a:t>
          </a:r>
          <a:endParaRPr lang="en-US" sz="2000" b="1" dirty="0" smtClean="0">
            <a:solidFill>
              <a:schemeClr val="tx1"/>
            </a:solidFill>
          </a:endParaRPr>
        </a:p>
      </dgm:t>
    </dgm:pt>
    <dgm:pt modelId="{C4441F44-E9D9-45BB-9A05-51AAB5DE99B1}" type="parTrans" cxnId="{BED301FA-6946-459F-9465-639DCA7B3734}">
      <dgm:prSet/>
      <dgm:spPr/>
      <dgm:t>
        <a:bodyPr/>
        <a:lstStyle/>
        <a:p>
          <a:endParaRPr lang="en-US"/>
        </a:p>
      </dgm:t>
    </dgm:pt>
    <dgm:pt modelId="{B484B2F6-E6A4-4F04-B9DB-CBBD71E476C3}" type="sibTrans" cxnId="{BED301FA-6946-459F-9465-639DCA7B3734}">
      <dgm:prSet/>
      <dgm:spPr/>
      <dgm:t>
        <a:bodyPr/>
        <a:lstStyle/>
        <a:p>
          <a:endParaRPr lang="en-US"/>
        </a:p>
      </dgm:t>
    </dgm:pt>
    <dgm:pt modelId="{6C33F5E8-DD25-4478-8983-7777FC851C61}" type="pres">
      <dgm:prSet presAssocID="{7A316C82-3D79-47A6-930F-221E639FC92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33814F-0935-4378-BF11-CEF81C1F7A5F}" type="pres">
      <dgm:prSet presAssocID="{5CCF1560-8440-4A7A-9E4C-1431012F4676}" presName="node" presStyleLbl="node1" presStyleIdx="0" presStyleCnt="2" custLinFactNeighborX="-22135" custLinFactNeighborY="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9944E6-5D3E-4D0F-A22F-73B4575ADCDD}" type="pres">
      <dgm:prSet presAssocID="{FD4C704C-39A0-4C30-8C7B-2E4C95B158AF}" presName="sibTrans" presStyleCnt="0"/>
      <dgm:spPr/>
    </dgm:pt>
    <dgm:pt modelId="{3D78103D-3255-4430-BB74-725FF02FDEC7}" type="pres">
      <dgm:prSet presAssocID="{EF25D411-784B-4BD9-91EE-06B8DD1B127C}" presName="node" presStyleLbl="node1" presStyleIdx="1" presStyleCnt="2" custLinFactNeighborX="26" custLinFactNeighborY="153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1C5005F-C9AF-4BFF-9D91-2AD59B9FC172}" srcId="{7A316C82-3D79-47A6-930F-221E639FC924}" destId="{5CCF1560-8440-4A7A-9E4C-1431012F4676}" srcOrd="0" destOrd="0" parTransId="{D4061E4D-7F46-4816-9301-17C8B70E595F}" sibTransId="{FD4C704C-39A0-4C30-8C7B-2E4C95B158AF}"/>
    <dgm:cxn modelId="{81A504EF-A655-44AB-A6A6-D541CFFA50BB}" type="presOf" srcId="{7A316C82-3D79-47A6-930F-221E639FC924}" destId="{6C33F5E8-DD25-4478-8983-7777FC851C61}" srcOrd="0" destOrd="0" presId="urn:microsoft.com/office/officeart/2005/8/layout/default#1"/>
    <dgm:cxn modelId="{66E4DC9B-96E7-408D-AD3D-74193D40D6DE}" type="presOf" srcId="{EF25D411-784B-4BD9-91EE-06B8DD1B127C}" destId="{3D78103D-3255-4430-BB74-725FF02FDEC7}" srcOrd="0" destOrd="0" presId="urn:microsoft.com/office/officeart/2005/8/layout/default#1"/>
    <dgm:cxn modelId="{BED301FA-6946-459F-9465-639DCA7B3734}" srcId="{7A316C82-3D79-47A6-930F-221E639FC924}" destId="{EF25D411-784B-4BD9-91EE-06B8DD1B127C}" srcOrd="1" destOrd="0" parTransId="{C4441F44-E9D9-45BB-9A05-51AAB5DE99B1}" sibTransId="{B484B2F6-E6A4-4F04-B9DB-CBBD71E476C3}"/>
    <dgm:cxn modelId="{D32924D5-05EE-4D22-945D-A8684EA5DA23}" type="presOf" srcId="{5CCF1560-8440-4A7A-9E4C-1431012F4676}" destId="{0533814F-0935-4378-BF11-CEF81C1F7A5F}" srcOrd="0" destOrd="0" presId="urn:microsoft.com/office/officeart/2005/8/layout/default#1"/>
    <dgm:cxn modelId="{ABE2530D-B4A8-4045-A5FE-6241FDA7A003}" type="presParOf" srcId="{6C33F5E8-DD25-4478-8983-7777FC851C61}" destId="{0533814F-0935-4378-BF11-CEF81C1F7A5F}" srcOrd="0" destOrd="0" presId="urn:microsoft.com/office/officeart/2005/8/layout/default#1"/>
    <dgm:cxn modelId="{3365E31B-60A3-43B8-8AAD-11BED2A7CB24}" type="presParOf" srcId="{6C33F5E8-DD25-4478-8983-7777FC851C61}" destId="{AD9944E6-5D3E-4D0F-A22F-73B4575ADCDD}" srcOrd="1" destOrd="0" presId="urn:microsoft.com/office/officeart/2005/8/layout/default#1"/>
    <dgm:cxn modelId="{F1B580C3-9D69-4A55-B8B9-BF16BA0B76AB}" type="presParOf" srcId="{6C33F5E8-DD25-4478-8983-7777FC851C61}" destId="{3D78103D-3255-4430-BB74-725FF02FDEC7}" srcOrd="2" destOrd="0" presId="urn:microsoft.com/office/officeart/2005/8/layout/default#1"/>
  </dgm:cxnLst>
  <dgm:bg>
    <a:noFill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33814F-0935-4378-BF11-CEF81C1F7A5F}">
      <dsp:nvSpPr>
        <dsp:cNvPr id="0" name=""/>
        <dsp:cNvSpPr/>
      </dsp:nvSpPr>
      <dsp:spPr>
        <a:xfrm>
          <a:off x="46894" y="454084"/>
          <a:ext cx="1542572" cy="925543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3200" b="1" i="0" u="none" strike="noStrike" kern="1200" cap="none" spc="0" normalizeH="0" baseline="0" noProof="0" dirty="0" smtClean="0"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SSE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6894" y="454084"/>
        <a:ext cx="1542572" cy="925543"/>
      </dsp:txXfrm>
    </dsp:sp>
    <dsp:sp modelId="{3D78103D-3255-4430-BB74-725FF02FDEC7}">
      <dsp:nvSpPr>
        <dsp:cNvPr id="0" name=""/>
        <dsp:cNvSpPr/>
      </dsp:nvSpPr>
      <dsp:spPr>
        <a:xfrm>
          <a:off x="2224266" y="1905503"/>
          <a:ext cx="1542572" cy="925543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1600" b="1" i="0" u="none" strike="noStrike" kern="1200" cap="none" spc="0" normalizeH="0" baseline="0" noProof="0" dirty="0" smtClean="0"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Bachelor </a:t>
          </a:r>
          <a:r>
            <a:rPr kumimoji="0" lang="en-US" sz="1600" b="1" i="0" u="none" strike="noStrike" kern="1200" cap="none" spc="0" normalizeH="0" noProof="0" dirty="0" smtClean="0"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of Business Administration (BBA)</a:t>
          </a:r>
          <a:endParaRPr lang="en-US" sz="1600" b="1" kern="1200" dirty="0" smtClean="0">
            <a:solidFill>
              <a:schemeClr val="tx1"/>
            </a:solidFill>
          </a:endParaRPr>
        </a:p>
      </dsp:txBody>
      <dsp:txXfrm>
        <a:off x="2224266" y="1905503"/>
        <a:ext cx="1542572" cy="925543"/>
      </dsp:txXfrm>
    </dsp:sp>
    <dsp:sp modelId="{A311A83B-E47E-41AA-8898-25A034838C9A}">
      <dsp:nvSpPr>
        <dsp:cNvPr id="0" name=""/>
        <dsp:cNvSpPr/>
      </dsp:nvSpPr>
      <dsp:spPr>
        <a:xfrm>
          <a:off x="76203" y="1846037"/>
          <a:ext cx="1542572" cy="925543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tx1"/>
              </a:solidFill>
            </a:rPr>
            <a:t>BSS</a:t>
          </a:r>
          <a:endParaRPr lang="en-US" sz="2000" b="1" kern="1200" dirty="0" smtClean="0">
            <a:solidFill>
              <a:schemeClr val="tx1"/>
            </a:solidFill>
          </a:endParaRPr>
        </a:p>
      </dsp:txBody>
      <dsp:txXfrm>
        <a:off x="76203" y="1846037"/>
        <a:ext cx="1542572" cy="925543"/>
      </dsp:txXfrm>
    </dsp:sp>
    <dsp:sp modelId="{C9937DE8-BFC8-49C2-A7D4-DEE9D42C8CD4}">
      <dsp:nvSpPr>
        <dsp:cNvPr id="0" name=""/>
        <dsp:cNvSpPr/>
      </dsp:nvSpPr>
      <dsp:spPr>
        <a:xfrm>
          <a:off x="2501574" y="3090829"/>
          <a:ext cx="1542572" cy="925543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English Language for IUGB Students</a:t>
          </a:r>
        </a:p>
      </dsp:txBody>
      <dsp:txXfrm>
        <a:off x="2501574" y="3090829"/>
        <a:ext cx="1542572" cy="925543"/>
      </dsp:txXfrm>
    </dsp:sp>
    <dsp:sp modelId="{E22047A8-6AAD-42D6-86EE-40206F1DF29B}">
      <dsp:nvSpPr>
        <dsp:cNvPr id="0" name=""/>
        <dsp:cNvSpPr/>
      </dsp:nvSpPr>
      <dsp:spPr>
        <a:xfrm>
          <a:off x="204360" y="3094583"/>
          <a:ext cx="1542572" cy="925543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tx1"/>
              </a:solidFill>
            </a:rPr>
            <a:t>UPP</a:t>
          </a:r>
          <a:endParaRPr lang="en-US" sz="2000" b="1" kern="1200" dirty="0" smtClean="0">
            <a:solidFill>
              <a:schemeClr val="tx1"/>
            </a:solidFill>
          </a:endParaRPr>
        </a:p>
      </dsp:txBody>
      <dsp:txXfrm>
        <a:off x="204360" y="3094583"/>
        <a:ext cx="1542572" cy="925543"/>
      </dsp:txXfrm>
    </dsp:sp>
    <dsp:sp modelId="{CEA8B1C4-05E9-41F7-A65C-57A82E3D221B}">
      <dsp:nvSpPr>
        <dsp:cNvPr id="0" name=""/>
        <dsp:cNvSpPr/>
      </dsp:nvSpPr>
      <dsp:spPr>
        <a:xfrm>
          <a:off x="3586589" y="15031"/>
          <a:ext cx="1204440" cy="966869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BS in 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Computer Science (BSCSC)</a:t>
          </a:r>
        </a:p>
      </dsp:txBody>
      <dsp:txXfrm>
        <a:off x="3586589" y="15031"/>
        <a:ext cx="1204440" cy="966869"/>
      </dsp:txXfrm>
    </dsp:sp>
    <dsp:sp modelId="{6EB9184A-8482-4C23-97EA-8D491CC21328}">
      <dsp:nvSpPr>
        <dsp:cNvPr id="0" name=""/>
        <dsp:cNvSpPr/>
      </dsp:nvSpPr>
      <dsp:spPr>
        <a:xfrm>
          <a:off x="1720199" y="15028"/>
          <a:ext cx="1483198" cy="880062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/>
              </a:solidFill>
            </a:rPr>
            <a:t>BS in 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/>
              </a:solidFill>
            </a:rPr>
            <a:t>Petroleum Engineering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/>
              </a:solidFill>
            </a:rPr>
            <a:t>(BSPE)</a:t>
          </a:r>
          <a:endParaRPr lang="en-US" sz="1200" b="1" kern="1200" dirty="0" smtClean="0">
            <a:solidFill>
              <a:schemeClr val="tx1"/>
            </a:solidFill>
          </a:endParaRPr>
        </a:p>
      </dsp:txBody>
      <dsp:txXfrm>
        <a:off x="1720199" y="15028"/>
        <a:ext cx="1483198" cy="880062"/>
      </dsp:txXfrm>
    </dsp:sp>
    <dsp:sp modelId="{50AA7BF6-003B-4DE7-A511-10803AF3C9F8}">
      <dsp:nvSpPr>
        <dsp:cNvPr id="0" name=""/>
        <dsp:cNvSpPr/>
      </dsp:nvSpPr>
      <dsp:spPr>
        <a:xfrm>
          <a:off x="1760491" y="990060"/>
          <a:ext cx="1483198" cy="754854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/>
              </a:solidFill>
            </a:rPr>
            <a:t>BS in 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/>
              </a:solidFill>
            </a:rPr>
            <a:t>Mining Engineering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/>
              </a:solidFill>
            </a:rPr>
            <a:t>(BSME)</a:t>
          </a:r>
          <a:endParaRPr lang="en-US" sz="1200" b="1" kern="1200" dirty="0" smtClean="0">
            <a:solidFill>
              <a:schemeClr val="tx1"/>
            </a:solidFill>
          </a:endParaRPr>
        </a:p>
      </dsp:txBody>
      <dsp:txXfrm>
        <a:off x="1760491" y="990060"/>
        <a:ext cx="1483198" cy="754854"/>
      </dsp:txXfrm>
    </dsp:sp>
    <dsp:sp modelId="{A71BA1B6-CA42-414E-B6B6-F252DBEC87CB}">
      <dsp:nvSpPr>
        <dsp:cNvPr id="0" name=""/>
        <dsp:cNvSpPr/>
      </dsp:nvSpPr>
      <dsp:spPr>
        <a:xfrm>
          <a:off x="3520397" y="1099552"/>
          <a:ext cx="1402630" cy="60700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/>
              </a:solidFill>
            </a:rPr>
            <a:t>BS in 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/>
              </a:solidFill>
            </a:rPr>
            <a:t>Artificial Intelligence (BSAI)</a:t>
          </a:r>
          <a:endParaRPr lang="en-US" sz="1200" b="1" kern="1200" dirty="0" smtClean="0">
            <a:solidFill>
              <a:schemeClr val="tx1"/>
            </a:solidFill>
          </a:endParaRPr>
        </a:p>
      </dsp:txBody>
      <dsp:txXfrm>
        <a:off x="3520397" y="1099552"/>
        <a:ext cx="1402630" cy="6070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33814F-0935-4378-BF11-CEF81C1F7A5F}">
      <dsp:nvSpPr>
        <dsp:cNvPr id="0" name=""/>
        <dsp:cNvSpPr/>
      </dsp:nvSpPr>
      <dsp:spPr>
        <a:xfrm>
          <a:off x="3825420" y="911140"/>
          <a:ext cx="1206614" cy="881409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BS in Mathematics (BSMTH</a:t>
          </a:r>
          <a:r>
            <a:rPr lang="en-US" sz="1600" b="1" kern="1200" dirty="0" smtClean="0">
              <a:solidFill>
                <a:schemeClr val="tx1"/>
              </a:solidFill>
            </a:rPr>
            <a:t>)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3825420" y="911140"/>
        <a:ext cx="1206614" cy="881409"/>
      </dsp:txXfrm>
    </dsp:sp>
    <dsp:sp modelId="{3D78103D-3255-4430-BB74-725FF02FDEC7}">
      <dsp:nvSpPr>
        <dsp:cNvPr id="0" name=""/>
        <dsp:cNvSpPr/>
      </dsp:nvSpPr>
      <dsp:spPr>
        <a:xfrm>
          <a:off x="1637703" y="1880589"/>
          <a:ext cx="1655004" cy="993002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600" b="1" kern="1200" baseline="0" dirty="0" smtClean="0">
              <a:solidFill>
                <a:schemeClr val="tx1"/>
              </a:solidFill>
            </a:rPr>
            <a:t>BA </a:t>
          </a:r>
          <a:r>
            <a:rPr lang="en-US" sz="1600" b="1" kern="1200" dirty="0" smtClean="0">
              <a:solidFill>
                <a:schemeClr val="tx1"/>
              </a:solidFill>
            </a:rPr>
            <a:t>in 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600" b="1" kern="1200" dirty="0" smtClean="0">
              <a:solidFill>
                <a:schemeClr val="tx1"/>
              </a:solidFill>
            </a:rPr>
            <a:t>Political Science (</a:t>
          </a:r>
          <a:r>
            <a:rPr lang="en-US" sz="1600" b="1" kern="1200" dirty="0" smtClean="0">
              <a:solidFill>
                <a:schemeClr val="tx1"/>
              </a:solidFill>
            </a:rPr>
            <a:t>BAPOL)</a:t>
          </a:r>
          <a:endParaRPr lang="en-US" sz="1600" b="1" kern="1200" dirty="0" smtClean="0">
            <a:solidFill>
              <a:schemeClr val="tx1"/>
            </a:solidFill>
          </a:endParaRPr>
        </a:p>
      </dsp:txBody>
      <dsp:txXfrm>
        <a:off x="1637703" y="1880589"/>
        <a:ext cx="1655004" cy="993002"/>
      </dsp:txXfrm>
    </dsp:sp>
    <dsp:sp modelId="{A311A83B-E47E-41AA-8898-25A034838C9A}">
      <dsp:nvSpPr>
        <dsp:cNvPr id="0" name=""/>
        <dsp:cNvSpPr/>
      </dsp:nvSpPr>
      <dsp:spPr>
        <a:xfrm>
          <a:off x="3572949" y="1859736"/>
          <a:ext cx="1655004" cy="993002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</a:rPr>
            <a:t>BS in Computer Information Systems (BSCIS)</a:t>
          </a:r>
        </a:p>
      </dsp:txBody>
      <dsp:txXfrm>
        <a:off x="3572949" y="1859736"/>
        <a:ext cx="1655004" cy="993002"/>
      </dsp:txXfrm>
    </dsp:sp>
    <dsp:sp modelId="{C9937DE8-BFC8-49C2-A7D4-DEE9D42C8CD4}">
      <dsp:nvSpPr>
        <dsp:cNvPr id="0" name=""/>
        <dsp:cNvSpPr/>
      </dsp:nvSpPr>
      <dsp:spPr>
        <a:xfrm>
          <a:off x="770902" y="3164861"/>
          <a:ext cx="1655004" cy="870277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Remedial Mathematics</a:t>
          </a:r>
        </a:p>
      </dsp:txBody>
      <dsp:txXfrm>
        <a:off x="770902" y="3164861"/>
        <a:ext cx="1655004" cy="870277"/>
      </dsp:txXfrm>
    </dsp:sp>
    <dsp:sp modelId="{E22047A8-6AAD-42D6-86EE-40206F1DF29B}">
      <dsp:nvSpPr>
        <dsp:cNvPr id="0" name=""/>
        <dsp:cNvSpPr/>
      </dsp:nvSpPr>
      <dsp:spPr>
        <a:xfrm>
          <a:off x="3172976" y="3181040"/>
          <a:ext cx="1655004" cy="873723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Foundations for Academic Success</a:t>
          </a:r>
        </a:p>
      </dsp:txBody>
      <dsp:txXfrm>
        <a:off x="3172976" y="3181040"/>
        <a:ext cx="1655004" cy="873723"/>
      </dsp:txXfrm>
    </dsp:sp>
    <dsp:sp modelId="{F3FA63CB-1466-491F-B3C8-D614FE7134B6}">
      <dsp:nvSpPr>
        <dsp:cNvPr id="0" name=""/>
        <dsp:cNvSpPr/>
      </dsp:nvSpPr>
      <dsp:spPr>
        <a:xfrm>
          <a:off x="3502620" y="14466"/>
          <a:ext cx="1565766" cy="648649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BS in 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Data Science 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(BSDS)</a:t>
          </a:r>
          <a:endParaRPr lang="en-US" sz="1400" b="1" kern="1200" dirty="0" smtClean="0">
            <a:solidFill>
              <a:schemeClr val="tx1"/>
            </a:solidFill>
          </a:endParaRPr>
        </a:p>
      </dsp:txBody>
      <dsp:txXfrm>
        <a:off x="3502620" y="14466"/>
        <a:ext cx="1565766" cy="648649"/>
      </dsp:txXfrm>
    </dsp:sp>
    <dsp:sp modelId="{003D2BFB-E644-441D-9878-FDC77D1094F0}">
      <dsp:nvSpPr>
        <dsp:cNvPr id="0" name=""/>
        <dsp:cNvSpPr/>
      </dsp:nvSpPr>
      <dsp:spPr>
        <a:xfrm>
          <a:off x="33051" y="1880593"/>
          <a:ext cx="1458886" cy="993002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</a:rPr>
            <a:t>BS in </a:t>
          </a:r>
          <a:r>
            <a:rPr lang="en-US" sz="1600" b="1" kern="1200" dirty="0" smtClean="0">
              <a:solidFill>
                <a:schemeClr val="tx1"/>
              </a:solidFill>
            </a:rPr>
            <a:t>Economics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</a:rPr>
            <a:t>(BSECO)</a:t>
          </a:r>
          <a:endParaRPr lang="en-US" sz="1600" b="1" kern="1200" dirty="0" smtClean="0">
            <a:solidFill>
              <a:schemeClr val="tx1"/>
            </a:solidFill>
          </a:endParaRPr>
        </a:p>
      </dsp:txBody>
      <dsp:txXfrm>
        <a:off x="33051" y="1880593"/>
        <a:ext cx="1458886" cy="993002"/>
      </dsp:txXfrm>
    </dsp:sp>
    <dsp:sp modelId="{FED6BDB2-74E5-4ACE-84D4-22CFB7A33805}">
      <dsp:nvSpPr>
        <dsp:cNvPr id="0" name=""/>
        <dsp:cNvSpPr/>
      </dsp:nvSpPr>
      <dsp:spPr>
        <a:xfrm>
          <a:off x="1740768" y="0"/>
          <a:ext cx="1229403" cy="77998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/>
              </a:solidFill>
            </a:rPr>
            <a:t>BS in </a:t>
          </a:r>
          <a:r>
            <a:rPr lang="en-US" sz="1200" b="1" kern="1200" dirty="0" smtClean="0">
              <a:solidFill>
                <a:schemeClr val="tx1"/>
              </a:solidFill>
            </a:rPr>
            <a:t>Software Engineering and Computer Science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/>
              </a:solidFill>
            </a:rPr>
            <a:t>(BSSWECSC)</a:t>
          </a:r>
          <a:endParaRPr lang="en-US" sz="1200" b="1" kern="1200" dirty="0">
            <a:solidFill>
              <a:schemeClr val="tx1"/>
            </a:solidFill>
          </a:endParaRPr>
        </a:p>
      </dsp:txBody>
      <dsp:txXfrm>
        <a:off x="1740768" y="0"/>
        <a:ext cx="1229403" cy="779983"/>
      </dsp:txXfrm>
    </dsp:sp>
    <dsp:sp modelId="{6D6230A9-3578-466B-98AC-C695CBE0FB6C}">
      <dsp:nvSpPr>
        <dsp:cNvPr id="0" name=""/>
        <dsp:cNvSpPr/>
      </dsp:nvSpPr>
      <dsp:spPr>
        <a:xfrm>
          <a:off x="1708098" y="927826"/>
          <a:ext cx="1269421" cy="813249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/>
              </a:solidFill>
            </a:rPr>
            <a:t>BS in </a:t>
          </a:r>
          <a:r>
            <a:rPr lang="en-US" sz="1200" b="1" kern="1200" dirty="0" smtClean="0">
              <a:solidFill>
                <a:schemeClr val="tx1"/>
              </a:solidFill>
            </a:rPr>
            <a:t>Mechanical </a:t>
          </a:r>
          <a:r>
            <a:rPr lang="en-US" sz="1200" b="1" kern="1200" dirty="0" err="1" smtClean="0">
              <a:solidFill>
                <a:schemeClr val="tx1"/>
              </a:solidFill>
            </a:rPr>
            <a:t>Enginnering</a:t>
          </a:r>
          <a:r>
            <a:rPr lang="en-US" sz="1200" b="1" kern="1200" dirty="0" smtClean="0">
              <a:solidFill>
                <a:schemeClr val="tx1"/>
              </a:solidFill>
            </a:rPr>
            <a:t> Technology 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/>
              </a:solidFill>
            </a:rPr>
            <a:t>(BSMET)</a:t>
          </a:r>
          <a:endParaRPr lang="en-US" sz="1200" b="1" kern="1200" dirty="0">
            <a:solidFill>
              <a:schemeClr val="tx1"/>
            </a:solidFill>
          </a:endParaRPr>
        </a:p>
      </dsp:txBody>
      <dsp:txXfrm>
        <a:off x="1708098" y="927826"/>
        <a:ext cx="1269421" cy="8132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33814F-0935-4378-BF11-CEF81C1F7A5F}">
      <dsp:nvSpPr>
        <dsp:cNvPr id="0" name=""/>
        <dsp:cNvSpPr/>
      </dsp:nvSpPr>
      <dsp:spPr>
        <a:xfrm>
          <a:off x="0" y="1205"/>
          <a:ext cx="1710630" cy="1026378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3200" b="1" i="0" u="none" strike="noStrike" kern="1200" cap="none" spc="0" normalizeH="0" baseline="0" noProof="0" dirty="0" smtClean="0"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CCE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0" y="1205"/>
        <a:ext cx="1710630" cy="1026378"/>
      </dsp:txXfrm>
    </dsp:sp>
    <dsp:sp modelId="{3D78103D-3255-4430-BB74-725FF02FDEC7}">
      <dsp:nvSpPr>
        <dsp:cNvPr id="0" name=""/>
        <dsp:cNvSpPr/>
      </dsp:nvSpPr>
      <dsp:spPr>
        <a:xfrm>
          <a:off x="2219576" y="1205"/>
          <a:ext cx="1710630" cy="102637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2000" b="1" i="0" u="none" strike="noStrike" kern="1200" cap="none" spc="0" normalizeH="0" baseline="0" noProof="0" dirty="0" smtClean="0"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Staff Development Programs for Companies</a:t>
          </a:r>
          <a:endParaRPr lang="en-US" sz="2000" b="1" kern="1200" dirty="0" smtClean="0">
            <a:solidFill>
              <a:schemeClr val="tx1"/>
            </a:solidFill>
          </a:endParaRPr>
        </a:p>
      </dsp:txBody>
      <dsp:txXfrm>
        <a:off x="2219576" y="1205"/>
        <a:ext cx="1710630" cy="10263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33814F-0935-4378-BF11-CEF81C1F7A5F}">
      <dsp:nvSpPr>
        <dsp:cNvPr id="0" name=""/>
        <dsp:cNvSpPr/>
      </dsp:nvSpPr>
      <dsp:spPr>
        <a:xfrm>
          <a:off x="0" y="692"/>
          <a:ext cx="1711486" cy="1026891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2000" b="1" i="0" u="none" strike="noStrike" kern="1200" cap="none" spc="0" normalizeH="0" baseline="0" noProof="0" dirty="0" smtClean="0"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English Language for Professionals 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0" y="692"/>
        <a:ext cx="1711486" cy="1026891"/>
      </dsp:txXfrm>
    </dsp:sp>
    <dsp:sp modelId="{3D78103D-3255-4430-BB74-725FF02FDEC7}">
      <dsp:nvSpPr>
        <dsp:cNvPr id="0" name=""/>
        <dsp:cNvSpPr/>
      </dsp:nvSpPr>
      <dsp:spPr>
        <a:xfrm>
          <a:off x="2257719" y="692"/>
          <a:ext cx="1711486" cy="1026891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2000" b="1" i="0" u="none" strike="noStrike" kern="1200" cap="none" spc="0" normalizeH="0" baseline="0" noProof="0" dirty="0" smtClean="0"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English Language for Students</a:t>
          </a:r>
          <a:endParaRPr lang="en-US" sz="2000" b="1" kern="1200" dirty="0" smtClean="0">
            <a:solidFill>
              <a:schemeClr val="tx1"/>
            </a:solidFill>
          </a:endParaRPr>
        </a:p>
      </dsp:txBody>
      <dsp:txXfrm>
        <a:off x="2257719" y="692"/>
        <a:ext cx="1711486" cy="10268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off" val="ctr"/>
          <dgm:param type="contDir" val="sameDir"/>
          <dgm:param type="grDir" val="tL"/>
          <dgm:param type="flowDir" val="row"/>
        </dgm:alg>
      </dgm:if>
      <dgm:else name="Name2">
        <dgm:alg type="snake">
          <dgm:param type="off" val="ctr"/>
          <dgm:param type="contDir" val="same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off" val="ctr"/>
          <dgm:param type="contDir" val="sameDir"/>
          <dgm:param type="grDir" val="tL"/>
          <dgm:param type="flowDir" val="row"/>
        </dgm:alg>
      </dgm:if>
      <dgm:else name="Name2">
        <dgm:alg type="snake">
          <dgm:param type="off" val="ctr"/>
          <dgm:param type="contDir" val="same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off" val="ctr"/>
          <dgm:param type="contDir" val="sameDir"/>
          <dgm:param type="grDir" val="tL"/>
          <dgm:param type="flowDir" val="row"/>
        </dgm:alg>
      </dgm:if>
      <dgm:else name="Name2">
        <dgm:alg type="snake">
          <dgm:param type="off" val="ctr"/>
          <dgm:param type="contDir" val="same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off" val="ctr"/>
          <dgm:param type="contDir" val="sameDir"/>
          <dgm:param type="grDir" val="tL"/>
          <dgm:param type="flowDir" val="row"/>
        </dgm:alg>
      </dgm:if>
      <dgm:else name="Name2">
        <dgm:alg type="snake">
          <dgm:param type="off" val="ctr"/>
          <dgm:param type="contDir" val="same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#1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#2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#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#4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9" y="1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20D780AC-8AB1-401E-BF27-8E37CE0D0D7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475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9" y="9119475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01AFF88A-436B-495E-9232-6AF5B3F669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1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8EA756AA-D698-4DB8-88A1-62C5C873D3EB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19138"/>
            <a:ext cx="4797425" cy="3598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1" tIns="47425" rIns="94851" bIns="474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4851" tIns="47425" rIns="94851" bIns="47425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475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5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51429890-0632-4697-A267-C9C078D622A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500" dirty="0">
                <a:latin typeface="Palatino Linotype" panose="02040502050505030304" pitchFamily="18" charset="0"/>
              </a:rPr>
              <a:t>Ladies and Gentlemen, I have the honor to present my report for November 2013 - April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29890-0632-4697-A267-C9C078D622A3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29890-0632-4697-A267-C9C078D622A3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29890-0632-4697-A267-C9C078D622A3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29890-0632-4697-A267-C9C078D622A3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</a:t>
            </a:r>
            <a:r>
              <a:rPr lang="en-US" baseline="0" dirty="0" smtClean="0"/>
              <a:t> lot of what we do at IUGB would not be possible without the vision and execution of our faculty, students, staff and you. Thank you and for your attention.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29890-0632-4697-A267-C9C078D622A3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500" dirty="0"/>
              <a:t>Let’s start with the University at a Glance.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29890-0632-4697-A267-C9C078D622A3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29890-0632-4697-A267-C9C078D622A3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500" dirty="0"/>
              <a:t>Let’s start with the University at a Glance.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29890-0632-4697-A267-C9C078D622A3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29890-0632-4697-A267-C9C078D622A3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500" dirty="0"/>
              <a:t>Let’s start with the University at a Glance.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29890-0632-4697-A267-C9C078D622A3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29890-0632-4697-A267-C9C078D622A3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29890-0632-4697-A267-C9C078D622A3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29890-0632-4697-A267-C9C078D622A3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2438400"/>
            <a:ext cx="6477000" cy="1066800"/>
          </a:xfrm>
        </p:spPr>
        <p:txBody>
          <a:bodyPr anchor="b"/>
          <a:lstStyle>
            <a:lvl1pPr>
              <a:defRPr cap="all" baseline="0">
                <a:solidFill>
                  <a:srgbClr val="1A015F"/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3886200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 baseline="0">
                <a:solidFill>
                  <a:srgbClr val="1A015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endParaRPr kumimoji="0"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3886200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1A015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13" name="Freeform 12"/>
          <p:cNvSpPr/>
          <p:nvPr/>
        </p:nvSpPr>
        <p:spPr bwMode="auto">
          <a:xfrm flipH="1">
            <a:off x="0" y="5257800"/>
            <a:ext cx="9144000" cy="1600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0" y="1248"/>
              </a:cxn>
              <a:cxn ang="0">
                <a:pos x="5760" y="1248"/>
              </a:cxn>
              <a:cxn ang="0">
                <a:pos x="5760" y="528"/>
              </a:cxn>
              <a:cxn ang="0">
                <a:pos x="0" y="0"/>
              </a:cxn>
            </a:cxnLst>
            <a:rect l="0" t="0" r="0" b="0"/>
            <a:pathLst>
              <a:path w="5760" h="1248">
                <a:moveTo>
                  <a:pt x="0" y="0"/>
                </a:moveTo>
                <a:lnTo>
                  <a:pt x="0" y="1248"/>
                </a:lnTo>
                <a:lnTo>
                  <a:pt x="5760" y="1248"/>
                </a:lnTo>
                <a:lnTo>
                  <a:pt x="5760" y="528"/>
                </a:lnTo>
                <a:lnTo>
                  <a:pt x="0" y="0"/>
                </a:lnTo>
                <a:close/>
              </a:path>
            </a:pathLst>
          </a:custGeom>
          <a:solidFill>
            <a:srgbClr val="1C015F"/>
          </a:solid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5760" y="5173133"/>
            <a:ext cx="9138240" cy="846667"/>
          </a:xfrm>
          <a:prstGeom prst="line">
            <a:avLst/>
          </a:prstGeom>
          <a:ln w="190500">
            <a:solidFill>
              <a:srgbClr val="EAD0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5" descr="C:\Users\Owner\Desktop\LOGO IUGB OK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27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kumimoji="0" lang="en-US" smtClean="0"/>
              <a:t>‹#›</a:t>
            </a:fld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 bwMode="auto">
          <a:xfrm>
            <a:off x="0" y="5257800"/>
            <a:ext cx="9144000" cy="1600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0" y="1248"/>
              </a:cxn>
              <a:cxn ang="0">
                <a:pos x="5760" y="1248"/>
              </a:cxn>
              <a:cxn ang="0">
                <a:pos x="5760" y="528"/>
              </a:cxn>
              <a:cxn ang="0">
                <a:pos x="0" y="0"/>
              </a:cxn>
            </a:cxnLst>
            <a:rect l="0" t="0" r="0" b="0"/>
            <a:pathLst>
              <a:path w="5760" h="1248">
                <a:moveTo>
                  <a:pt x="0" y="0"/>
                </a:moveTo>
                <a:lnTo>
                  <a:pt x="0" y="1248"/>
                </a:lnTo>
                <a:lnTo>
                  <a:pt x="5760" y="1248"/>
                </a:lnTo>
                <a:lnTo>
                  <a:pt x="5760" y="528"/>
                </a:lnTo>
                <a:lnTo>
                  <a:pt x="0" y="0"/>
                </a:lnTo>
                <a:close/>
              </a:path>
            </a:pathLst>
          </a:custGeom>
          <a:solidFill>
            <a:srgbClr val="001746"/>
          </a:solid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flipH="1" flipV="1">
            <a:off x="0" y="5173134"/>
            <a:ext cx="9144000" cy="694266"/>
          </a:xfrm>
          <a:prstGeom prst="line">
            <a:avLst/>
          </a:prstGeom>
          <a:ln w="190500">
            <a:solidFill>
              <a:srgbClr val="EAD0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 userDrawn="1"/>
        </p:nvSpPr>
        <p:spPr>
          <a:xfrm>
            <a:off x="0" y="1219200"/>
            <a:ext cx="9144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3738563"/>
            <a:ext cx="4069104" cy="144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76201"/>
            <a:ext cx="91440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685800"/>
            <a:ext cx="8220174" cy="1193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1" y="1219200"/>
            <a:ext cx="9134573" cy="224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3200"/>
            <a:ext cx="9144000" cy="304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29400"/>
            <a:ext cx="9129072" cy="49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rgbClr val="002060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95400"/>
            <a:ext cx="1295400" cy="990600"/>
          </a:xfrm>
          <a:prstGeom prst="rect">
            <a:avLst/>
          </a:prstGeom>
          <a:solidFill>
            <a:srgbClr val="F5DE37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7772400" cy="990600"/>
          </a:xfrm>
          <a:solidFill>
            <a:srgbClr val="190145"/>
          </a:solid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>
            <a:normAutofit/>
          </a:bodyPr>
          <a:lstStyle>
            <a:lvl1pPr>
              <a:defRPr lang="en-US" sz="44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914400"/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4478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solidFill>
                  <a:srgbClr val="002060"/>
                </a:solidFill>
              </a:defRPr>
            </a:lvl1pPr>
          </a:lstStyle>
          <a:p>
            <a:fld id="{F0C94032-CD4C-4C25-B0C2-CEC720522D9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Slide Number Placeholder 5"/>
          <p:cNvSpPr txBox="1"/>
          <p:nvPr userDrawn="1"/>
        </p:nvSpPr>
        <p:spPr>
          <a:xfrm>
            <a:off x="8229600" y="6248400"/>
            <a:ext cx="6858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1C015F"/>
                </a:solidFill>
              </a:rPr>
              <a:t>Pg. </a:t>
            </a:r>
            <a:fld id="{F0C94032-CD4C-4C25-B0C2-CEC720522D92}" type="slidenum">
              <a:rPr lang="en-US" sz="1200" dirty="0" smtClean="0">
                <a:solidFill>
                  <a:srgbClr val="1C015F"/>
                </a:solidFill>
              </a:rPr>
              <a:t>‹#›</a:t>
            </a:fld>
            <a:endParaRPr lang="en-US" sz="1200" dirty="0">
              <a:solidFill>
                <a:srgbClr val="1C015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/>
          <p:nvPr userDrawn="1"/>
        </p:nvSpPr>
        <p:spPr>
          <a:xfrm>
            <a:off x="8229600" y="6248400"/>
            <a:ext cx="6858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1C015F"/>
                </a:solidFill>
              </a:rPr>
              <a:t>Pg. </a:t>
            </a:r>
            <a:fld id="{F0C94032-CD4C-4C25-B0C2-CEC720522D92}" type="slidenum">
              <a:rPr lang="en-US" sz="1200" dirty="0" smtClean="0">
                <a:solidFill>
                  <a:srgbClr val="1C015F"/>
                </a:solidFill>
              </a:rPr>
              <a:t>‹#›</a:t>
            </a:fld>
            <a:endParaRPr lang="en-US" sz="1200" dirty="0">
              <a:solidFill>
                <a:srgbClr val="1C015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>
                <a:solidFill>
                  <a:schemeClr val="tx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solidFill>
            <a:srgbClr val="F7D64B"/>
          </a:solidFill>
          <a:ln w="50800" cap="sq" cmpd="dbl" algn="ctr">
            <a:solidFill>
              <a:srgbClr val="F6E24C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>
                <a:solidFill>
                  <a:srgbClr val="1A015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rgbClr val="EAD00C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rgbClr val="1A015F"/>
          </a:solid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lvl="0" algn="ctr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  <a:prstGeom prst="rect">
            <a:avLst/>
          </a:prstGeom>
        </p:spPr>
        <p:txBody>
          <a:bodyPr rtlCol="0"/>
          <a:lstStyle>
            <a:lvl1pPr>
              <a:defRPr sz="2800">
                <a:solidFill>
                  <a:srgbClr val="002060"/>
                </a:solidFill>
              </a:defRPr>
            </a:lvl1pPr>
          </a:lstStyle>
          <a:p>
            <a:fld id="{F0C94032-CD4C-4C25-B0C2-CEC720522D9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114300"/>
          </a:xfrm>
          <a:prstGeom prst="rect">
            <a:avLst/>
          </a:prstGeom>
          <a:solidFill>
            <a:srgbClr val="001746"/>
          </a:solid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lvl="0" algn="ctr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114300"/>
          </a:xfrm>
          <a:prstGeom prst="rect">
            <a:avLst/>
          </a:prstGeom>
          <a:solidFill>
            <a:srgbClr val="F6E24C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rgbClr val="1C015F"/>
          </a:solid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lvl="0" algn="ctr"/>
            <a:endParaRPr kumimoji="0" lang="en-US" dirty="0">
              <a:solidFill>
                <a:srgbClr val="7030A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1" y="6172200"/>
            <a:ext cx="9144001" cy="685801"/>
            <a:chOff x="-1" y="6172200"/>
            <a:chExt cx="9144001" cy="685801"/>
          </a:xfrm>
        </p:grpSpPr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72200"/>
              <a:ext cx="685801" cy="685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/>
            <p:cNvSpPr/>
            <p:nvPr userDrawn="1"/>
          </p:nvSpPr>
          <p:spPr>
            <a:xfrm>
              <a:off x="685800" y="6496050"/>
              <a:ext cx="8458200" cy="57150"/>
            </a:xfrm>
            <a:prstGeom prst="rect">
              <a:avLst/>
            </a:prstGeom>
            <a:solidFill>
              <a:srgbClr val="F6E24C"/>
            </a:solidFill>
            <a:ln w="50800" cap="rnd" cmpd="dbl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/>
            </a:p>
          </p:txBody>
        </p:sp>
      </p:grpSp>
      <p:sp>
        <p:nvSpPr>
          <p:cNvPr id="17" name="Slide Number Placeholder 5"/>
          <p:cNvSpPr txBox="1"/>
          <p:nvPr userDrawn="1"/>
        </p:nvSpPr>
        <p:spPr>
          <a:xfrm>
            <a:off x="8229600" y="6248400"/>
            <a:ext cx="6858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Pg. </a:t>
            </a:r>
            <a:fld id="{F0C94032-CD4C-4C25-B0C2-CEC720522D92}" type="slidenum">
              <a:rPr lang="en-US" sz="1200" dirty="0" smtClean="0"/>
              <a:t>‹#›</a:t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rgbClr val="190145"/>
        </a:buClr>
        <a:buSzPct val="60000"/>
        <a:buFont typeface="Wingdings" panose="05000000000000000000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rgbClr val="FFC000"/>
        </a:buClr>
        <a:buSzPct val="70000"/>
        <a:buFont typeface="Wingdings 2" panose="05020102010507070707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 panose="05000000000000000000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 panose="05000000000000000000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 panose="05000000000000000000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 panose="05000000000000000000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 panose="05000000000000000000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 panose="05000000000000000000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 panose="05000000000000000000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7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286000"/>
            <a:ext cx="8534400" cy="2057400"/>
          </a:xfrm>
        </p:spPr>
        <p:txBody>
          <a:bodyPr>
            <a:noAutofit/>
          </a:bodyPr>
          <a:lstStyle/>
          <a:p>
            <a:pPr algn="ctr"/>
            <a:r>
              <a:rPr lang="en-US" sz="4000" b="1" cap="none" dirty="0" smtClean="0"/>
              <a:t>Presentation of an American-Style University: </a:t>
            </a:r>
            <a:br>
              <a:rPr lang="en-US" sz="4000" b="1" cap="none" dirty="0" smtClean="0"/>
            </a:br>
            <a:r>
              <a:rPr lang="en-US" sz="4000" b="1" cap="none" dirty="0" smtClean="0"/>
              <a:t>INTERNATIONAL UNIVERSITY OF GRAND BASSAM</a:t>
            </a:r>
            <a:endParaRPr lang="en-US" sz="4000" cap="none" dirty="0">
              <a:solidFill>
                <a:srgbClr val="1C015F"/>
              </a:solidFill>
            </a:endParaRPr>
          </a:p>
        </p:txBody>
      </p:sp>
      <p:sp>
        <p:nvSpPr>
          <p:cNvPr id="5" name="Date Placeholder 27"/>
          <p:cNvSpPr txBox="1"/>
          <p:nvPr/>
        </p:nvSpPr>
        <p:spPr>
          <a:xfrm>
            <a:off x="3810000" y="5715000"/>
            <a:ext cx="4953000" cy="68580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800" b="1" dirty="0">
                <a:solidFill>
                  <a:srgbClr val="FFFF00"/>
                </a:solidFill>
              </a:rPr>
              <a:t>i</a:t>
            </a:r>
            <a:r>
              <a:rPr lang="en-US" sz="2800" b="1" dirty="0" smtClean="0">
                <a:solidFill>
                  <a:srgbClr val="FFFF00"/>
                </a:solidFill>
              </a:rPr>
              <a:t>ugb.edu.ci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0"/>
            <a:ext cx="8763000" cy="685800"/>
          </a:xfrm>
        </p:spPr>
        <p:txBody>
          <a:bodyPr>
            <a:noAutofit/>
          </a:bodyPr>
          <a:lstStyle/>
          <a:p>
            <a:pPr algn="r"/>
            <a:r>
              <a:rPr lang="en-US" sz="3200" b="1" dirty="0">
                <a:solidFill>
                  <a:srgbClr val="1A015F"/>
                </a:solidFill>
              </a:rPr>
              <a:t>Schools and Training Programs</a:t>
            </a:r>
            <a:endParaRPr lang="en-US" sz="3000" b="1" dirty="0">
              <a:solidFill>
                <a:srgbClr val="1A015F"/>
              </a:solidFill>
            </a:endParaRPr>
          </a:p>
        </p:txBody>
      </p:sp>
      <p:sp>
        <p:nvSpPr>
          <p:cNvPr id="5" name="Content Placeholder 2"/>
          <p:cNvSpPr txBox="1"/>
          <p:nvPr/>
        </p:nvSpPr>
        <p:spPr>
          <a:xfrm>
            <a:off x="533400" y="2057400"/>
            <a:ext cx="8305800" cy="39624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190145"/>
              </a:buClr>
              <a:buSzPct val="60000"/>
              <a:buFont typeface="Wingdings" panose="05000000000000000000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rgbClr val="FFC000"/>
              </a:buClr>
              <a:buSzPct val="70000"/>
              <a:buFont typeface="Wingdings 2" panose="05020102010507070707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panose="05000000000000000000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panose="05000000000000000000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anose="05000000000000000000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80000"/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1C015F"/>
                </a:solidFill>
              </a:rPr>
              <a:t>Undergraduate Preparatory </a:t>
            </a:r>
            <a:r>
              <a:rPr lang="en-US" sz="2800" b="1" dirty="0">
                <a:solidFill>
                  <a:srgbClr val="1C015F"/>
                </a:solidFill>
              </a:rPr>
              <a:t>Program (</a:t>
            </a:r>
            <a:r>
              <a:rPr lang="en-US" sz="2800" b="1" dirty="0" smtClean="0">
                <a:solidFill>
                  <a:srgbClr val="1C015F"/>
                </a:solidFill>
              </a:rPr>
              <a:t>UPP): </a:t>
            </a:r>
            <a:r>
              <a:rPr lang="en-US" sz="2800" b="1" dirty="0" smtClean="0"/>
              <a:t>English</a:t>
            </a:r>
            <a:endParaRPr lang="en-US" sz="2800" b="1" dirty="0"/>
          </a:p>
          <a:p>
            <a:pPr>
              <a:buSzPct val="80000"/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1C015F"/>
                </a:solidFill>
              </a:rPr>
              <a:t>School of Science, </a:t>
            </a:r>
            <a:r>
              <a:rPr lang="en-US" sz="2800" b="1" dirty="0" smtClean="0">
                <a:solidFill>
                  <a:srgbClr val="1C015F"/>
                </a:solidFill>
              </a:rPr>
              <a:t>and Engineering </a:t>
            </a:r>
            <a:r>
              <a:rPr lang="en-US" sz="2800" b="1" dirty="0" smtClean="0">
                <a:solidFill>
                  <a:srgbClr val="1C015F"/>
                </a:solidFill>
              </a:rPr>
              <a:t>(</a:t>
            </a:r>
            <a:r>
              <a:rPr lang="en-US" sz="2800" b="1" dirty="0" smtClean="0">
                <a:solidFill>
                  <a:srgbClr val="1C015F"/>
                </a:solidFill>
              </a:rPr>
              <a:t>SSE): </a:t>
            </a:r>
            <a:r>
              <a:rPr lang="en-US" sz="2800" b="1" dirty="0" smtClean="0"/>
              <a:t>BSCSC, BSMTH, </a:t>
            </a:r>
            <a:r>
              <a:rPr lang="en-US" sz="2800" b="1" dirty="0" smtClean="0"/>
              <a:t>BSMET, BSPE, BSME, BSAI, BSSWECSC, BSDS</a:t>
            </a:r>
            <a:endParaRPr lang="en-US" sz="2800" b="1" dirty="0" smtClean="0"/>
          </a:p>
          <a:p>
            <a:pPr>
              <a:buSzPct val="80000"/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1C015F"/>
                </a:solidFill>
              </a:rPr>
              <a:t>School </a:t>
            </a:r>
            <a:r>
              <a:rPr lang="en-US" sz="2800" b="1" dirty="0">
                <a:solidFill>
                  <a:srgbClr val="1C015F"/>
                </a:solidFill>
              </a:rPr>
              <a:t>of Business and Social Sciences (BSS</a:t>
            </a:r>
            <a:r>
              <a:rPr lang="en-US" sz="2800" b="1" dirty="0" smtClean="0">
                <a:solidFill>
                  <a:srgbClr val="1C015F"/>
                </a:solidFill>
              </a:rPr>
              <a:t>): </a:t>
            </a:r>
            <a:r>
              <a:rPr lang="en-US" sz="2800" b="1" dirty="0" smtClean="0"/>
              <a:t>BBA, BSCIS, </a:t>
            </a:r>
            <a:r>
              <a:rPr lang="en-US" sz="2800" b="1" dirty="0" smtClean="0"/>
              <a:t>BAPOL, BSECO</a:t>
            </a:r>
            <a:endParaRPr lang="en-US" sz="2800" b="1" dirty="0" smtClean="0"/>
          </a:p>
          <a:p>
            <a:pPr>
              <a:buSzPct val="80000"/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1C015F"/>
                </a:solidFill>
              </a:rPr>
              <a:t>Center for Continuing Education (CCE):</a:t>
            </a:r>
            <a:r>
              <a:rPr lang="en-US" sz="2800" b="1" dirty="0">
                <a:solidFill>
                  <a:srgbClr val="1C015F"/>
                </a:solidFill>
              </a:rPr>
              <a:t> </a:t>
            </a:r>
            <a:r>
              <a:rPr lang="en-US" sz="2800" b="1" dirty="0" smtClean="0">
                <a:solidFill>
                  <a:srgbClr val="1C015F"/>
                </a:solidFill>
              </a:rPr>
              <a:t>Special programs for </a:t>
            </a:r>
            <a:r>
              <a:rPr lang="en-US" sz="2800" b="1" dirty="0" smtClean="0"/>
              <a:t>individuals and companies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0"/>
            <a:ext cx="8763000" cy="685800"/>
          </a:xfrm>
        </p:spPr>
        <p:txBody>
          <a:bodyPr>
            <a:noAutofit/>
          </a:bodyPr>
          <a:lstStyle/>
          <a:p>
            <a:pPr algn="r"/>
            <a:r>
              <a:rPr lang="en-US" sz="3200" b="1" dirty="0" smtClean="0">
                <a:solidFill>
                  <a:srgbClr val="190145"/>
                </a:solidFill>
              </a:rPr>
              <a:t>Academic Units and Programs</a:t>
            </a:r>
            <a:endParaRPr lang="en-US" sz="3000" b="1" dirty="0">
              <a:solidFill>
                <a:srgbClr val="1A015F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89837697"/>
              </p:ext>
            </p:extLst>
          </p:nvPr>
        </p:nvGraphicFramePr>
        <p:xfrm>
          <a:off x="-28523" y="1019444"/>
          <a:ext cx="4936232" cy="4020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745374805"/>
              </p:ext>
            </p:extLst>
          </p:nvPr>
        </p:nvGraphicFramePr>
        <p:xfrm>
          <a:off x="3851920" y="969778"/>
          <a:ext cx="5388632" cy="4054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002955848"/>
              </p:ext>
            </p:extLst>
          </p:nvPr>
        </p:nvGraphicFramePr>
        <p:xfrm>
          <a:off x="0" y="5373216"/>
          <a:ext cx="4267200" cy="1027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893685358"/>
              </p:ext>
            </p:extLst>
          </p:nvPr>
        </p:nvGraphicFramePr>
        <p:xfrm>
          <a:off x="4648200" y="5373216"/>
          <a:ext cx="4343400" cy="1027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65928" y="1284018"/>
            <a:ext cx="7772400" cy="9906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Students life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1440359"/>
            <a:ext cx="4844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4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300874"/>
            <a:ext cx="6297784" cy="4198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0"/>
            <a:ext cx="8763000" cy="685800"/>
          </a:xfrm>
        </p:spPr>
        <p:txBody>
          <a:bodyPr>
            <a:noAutofit/>
          </a:bodyPr>
          <a:lstStyle/>
          <a:p>
            <a:pPr algn="r"/>
            <a:r>
              <a:rPr lang="en-US" sz="3200" b="1" dirty="0" smtClean="0">
                <a:solidFill>
                  <a:srgbClr val="190145"/>
                </a:solidFill>
              </a:rPr>
              <a:t>Student Services</a:t>
            </a:r>
            <a:endParaRPr lang="en-US" sz="3000" b="1" dirty="0">
              <a:solidFill>
                <a:srgbClr val="1A015F"/>
              </a:solidFill>
            </a:endParaRPr>
          </a:p>
        </p:txBody>
      </p:sp>
      <p:sp>
        <p:nvSpPr>
          <p:cNvPr id="3" name="Content Placeholder 2"/>
          <p:cNvSpPr txBox="1"/>
          <p:nvPr/>
        </p:nvSpPr>
        <p:spPr>
          <a:xfrm>
            <a:off x="152400" y="1066800"/>
            <a:ext cx="8763000" cy="5257800"/>
          </a:xfrm>
          <a:prstGeom prst="rect">
            <a:avLst/>
          </a:prstGeom>
        </p:spPr>
        <p:txBody>
          <a:bodyPr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190145"/>
              </a:buClr>
              <a:buSzPct val="60000"/>
              <a:buFont typeface="Wingdings" panose="05000000000000000000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rgbClr val="FFC000"/>
              </a:buClr>
              <a:buSzPct val="70000"/>
              <a:buFont typeface="Wingdings 2" panose="05020102010507070707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panose="05000000000000000000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panose="05000000000000000000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anose="05000000000000000000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80000"/>
              <a:buFont typeface="Wingdings" panose="05000000000000000000" pitchFamily="2" charset="2"/>
              <a:buChar char="q"/>
            </a:pPr>
            <a:r>
              <a:rPr lang="en-US" sz="2800" b="1" dirty="0" smtClean="0"/>
              <a:t>Office Hours by faculty</a:t>
            </a:r>
          </a:p>
          <a:p>
            <a:pPr>
              <a:buSzPct val="80000"/>
              <a:buFont typeface="Wingdings" panose="05000000000000000000" pitchFamily="2" charset="2"/>
              <a:buChar char="q"/>
            </a:pPr>
            <a:r>
              <a:rPr lang="en-US" sz="2800" b="1" dirty="0" smtClean="0"/>
              <a:t>Advising and Mentoring</a:t>
            </a:r>
          </a:p>
          <a:p>
            <a:pPr>
              <a:buSzPct val="80000"/>
              <a:buFont typeface="Wingdings" panose="05000000000000000000" pitchFamily="2" charset="2"/>
              <a:buChar char="q"/>
            </a:pPr>
            <a:r>
              <a:rPr lang="en-US" sz="2800" b="1" dirty="0" smtClean="0"/>
              <a:t>Housing and Residential Life</a:t>
            </a:r>
          </a:p>
          <a:p>
            <a:pPr>
              <a:buSzPct val="80000"/>
              <a:buFont typeface="Wingdings" panose="05000000000000000000" pitchFamily="2" charset="2"/>
              <a:buChar char="q"/>
            </a:pPr>
            <a:r>
              <a:rPr lang="en-US" sz="2800" b="1" dirty="0" smtClean="0"/>
              <a:t>Dining Hall</a:t>
            </a:r>
          </a:p>
          <a:p>
            <a:pPr>
              <a:buSzPct val="80000"/>
              <a:buFont typeface="Wingdings" panose="05000000000000000000" pitchFamily="2" charset="2"/>
              <a:buChar char="q"/>
            </a:pPr>
            <a:r>
              <a:rPr lang="en-US" sz="2800" b="1" dirty="0" smtClean="0"/>
              <a:t>Transportation </a:t>
            </a:r>
          </a:p>
          <a:p>
            <a:pPr>
              <a:buSzPct val="80000"/>
              <a:buFont typeface="Wingdings" panose="05000000000000000000" pitchFamily="2" charset="2"/>
              <a:buChar char="q"/>
            </a:pPr>
            <a:r>
              <a:rPr lang="en-US" sz="2800" b="1" dirty="0" smtClean="0"/>
              <a:t>Medical Center</a:t>
            </a:r>
          </a:p>
          <a:p>
            <a:pPr>
              <a:buSzPct val="80000"/>
              <a:buFont typeface="Wingdings" panose="05000000000000000000" pitchFamily="2" charset="2"/>
              <a:buChar char="q"/>
            </a:pPr>
            <a:r>
              <a:rPr lang="en-US" sz="2800" b="1" dirty="0" smtClean="0"/>
              <a:t>Security and Safety</a:t>
            </a:r>
          </a:p>
          <a:p>
            <a:pPr>
              <a:buSzPct val="80000"/>
              <a:buFont typeface="Wingdings" panose="05000000000000000000" pitchFamily="2" charset="2"/>
              <a:buChar char="q"/>
            </a:pPr>
            <a:r>
              <a:rPr lang="en-US" sz="2800" b="1" dirty="0" smtClean="0"/>
              <a:t>Career Placement</a:t>
            </a:r>
          </a:p>
          <a:p>
            <a:pPr>
              <a:buSzPct val="80000"/>
              <a:buFont typeface="Wingdings" panose="05000000000000000000" pitchFamily="2" charset="2"/>
              <a:buChar char="q"/>
            </a:pPr>
            <a:r>
              <a:rPr lang="en-US" sz="2800" b="1" dirty="0" smtClean="0"/>
              <a:t>Student Clubs: </a:t>
            </a:r>
            <a:r>
              <a:rPr lang="en-US" sz="2800" b="1" dirty="0"/>
              <a:t>Business, Information Technology, Law, Music, Political Science, Religious, Science, Speech</a:t>
            </a:r>
            <a:endParaRPr lang="en-US" sz="28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206" y="969264"/>
            <a:ext cx="4025914" cy="1753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890" y="3103541"/>
            <a:ext cx="2808686" cy="18448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728" y="3103541"/>
            <a:ext cx="2767920" cy="1844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1640" y="1278815"/>
            <a:ext cx="7772400" cy="9906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Partnerships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1440359"/>
            <a:ext cx="4844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5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492896"/>
            <a:ext cx="6414367" cy="4259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0"/>
            <a:ext cx="8763000" cy="685800"/>
          </a:xfrm>
        </p:spPr>
        <p:txBody>
          <a:bodyPr>
            <a:noAutofit/>
          </a:bodyPr>
          <a:lstStyle/>
          <a:p>
            <a:pPr algn="r"/>
            <a:r>
              <a:rPr lang="en-US" sz="3200" b="1" dirty="0" smtClean="0">
                <a:solidFill>
                  <a:srgbClr val="1A015F"/>
                </a:solidFill>
              </a:rPr>
              <a:t>Universities Partners</a:t>
            </a:r>
            <a:endParaRPr lang="en-US" sz="3000" b="1" dirty="0">
              <a:solidFill>
                <a:srgbClr val="1A015F"/>
              </a:solidFill>
            </a:endParaRPr>
          </a:p>
        </p:txBody>
      </p:sp>
      <p:sp>
        <p:nvSpPr>
          <p:cNvPr id="3" name="Content Placeholder 2"/>
          <p:cNvSpPr txBox="1"/>
          <p:nvPr/>
        </p:nvSpPr>
        <p:spPr>
          <a:xfrm>
            <a:off x="414968" y="980728"/>
            <a:ext cx="8405503" cy="5343872"/>
          </a:xfrm>
          <a:prstGeom prst="rect">
            <a:avLst/>
          </a:prstGeom>
        </p:spPr>
        <p:txBody>
          <a:bodyPr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190145"/>
              </a:buClr>
              <a:buSzPct val="60000"/>
              <a:buFont typeface="Wingdings" panose="05000000000000000000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rgbClr val="FFC000"/>
              </a:buClr>
              <a:buSzPct val="70000"/>
              <a:buFont typeface="Wingdings 2" panose="05020102010507070707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panose="05000000000000000000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panose="05000000000000000000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anose="05000000000000000000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80000"/>
              <a:buNone/>
            </a:pPr>
            <a:endParaRPr lang="en-US" sz="28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788024" y="1196752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Content Placeholder 3"/>
          <p:cNvSpPr txBox="1"/>
          <p:nvPr/>
        </p:nvSpPr>
        <p:spPr>
          <a:xfrm>
            <a:off x="4355976" y="836712"/>
            <a:ext cx="4680520" cy="55182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190145"/>
              </a:buClr>
              <a:buSzPct val="60000"/>
              <a:buFont typeface="Wingdings" panose="05000000000000000000"/>
              <a:buChar char=""/>
              <a:defRPr kumimoji="0"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rgbClr val="FFC000"/>
              </a:buClr>
              <a:buSzPct val="70000"/>
              <a:buFont typeface="Wingdings 2" panose="05020102010507070707"/>
              <a:buChar char="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/>
              <a:buChar char=""/>
              <a:defRPr kumimoji="0"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panose="05000000000000000000"/>
              <a:buChar char="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panose="05000000000000000000"/>
              <a:buChar char="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/>
              <a:buChar char="§"/>
              <a:defRPr kumimoji="0" sz="18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/>
              <a:buChar char="§"/>
              <a:defRPr kumimoji="0" sz="18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/>
              <a:buChar char="§"/>
              <a:defRPr kumimoji="0" sz="18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anose="05000000000000000000"/>
              <a:buChar char="§"/>
              <a:defRPr kumimoji="0" sz="18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smtClean="0"/>
              <a:t>Georgia State </a:t>
            </a:r>
            <a:r>
              <a:rPr lang="fr-FR" b="1" dirty="0" err="1" smtClean="0"/>
              <a:t>University</a:t>
            </a:r>
            <a:r>
              <a:rPr lang="fr-FR" b="1" dirty="0" smtClean="0"/>
              <a:t>, Atlanta, Georgia, USA</a:t>
            </a:r>
          </a:p>
          <a:p>
            <a:r>
              <a:rPr lang="fr-FR" b="1" dirty="0" err="1" smtClean="0"/>
              <a:t>University</a:t>
            </a:r>
            <a:r>
              <a:rPr lang="fr-FR" b="1" dirty="0" smtClean="0"/>
              <a:t> of Houston, Houston, Texas</a:t>
            </a:r>
          </a:p>
          <a:p>
            <a:r>
              <a:rPr lang="fr-FR" b="1" dirty="0" err="1" smtClean="0"/>
              <a:t>University</a:t>
            </a:r>
            <a:r>
              <a:rPr lang="fr-FR" b="1" dirty="0" smtClean="0"/>
              <a:t> of Alabama at Birmingham, USA</a:t>
            </a:r>
            <a:endParaRPr lang="fr-FR" dirty="0" smtClean="0"/>
          </a:p>
          <a:p>
            <a:r>
              <a:rPr lang="fr-FR" b="1" dirty="0" err="1" smtClean="0"/>
              <a:t>University</a:t>
            </a:r>
            <a:r>
              <a:rPr lang="fr-FR" b="1" dirty="0" smtClean="0"/>
              <a:t> of Central Arkansas , USA</a:t>
            </a:r>
          </a:p>
          <a:p>
            <a:r>
              <a:rPr lang="fr-FR" b="1" dirty="0" smtClean="0"/>
              <a:t>Minnesota State </a:t>
            </a:r>
            <a:r>
              <a:rPr lang="fr-FR" b="1" dirty="0" err="1" smtClean="0"/>
              <a:t>University</a:t>
            </a:r>
            <a:r>
              <a:rPr lang="fr-FR" b="1" dirty="0" smtClean="0"/>
              <a:t> Mankato, USA</a:t>
            </a:r>
          </a:p>
          <a:p>
            <a:r>
              <a:rPr lang="fr-FR" b="1" dirty="0" err="1" smtClean="0"/>
              <a:t>Montclair</a:t>
            </a:r>
            <a:r>
              <a:rPr lang="fr-FR" b="1" dirty="0" smtClean="0"/>
              <a:t> State </a:t>
            </a:r>
            <a:r>
              <a:rPr lang="fr-FR" b="1" dirty="0" err="1" smtClean="0"/>
              <a:t>University</a:t>
            </a:r>
            <a:r>
              <a:rPr lang="fr-FR" b="1" dirty="0" smtClean="0"/>
              <a:t>, New Jersey, USA</a:t>
            </a:r>
            <a:endParaRPr lang="fr-FR" dirty="0" smtClean="0"/>
          </a:p>
          <a:p>
            <a:endParaRPr lang="fr-FR" dirty="0" smtClean="0"/>
          </a:p>
          <a:p>
            <a:pPr>
              <a:buFont typeface="Wingdings" panose="05000000000000000000"/>
              <a:buNone/>
            </a:pPr>
            <a:endParaRPr lang="fr-FR" dirty="0" smtClean="0"/>
          </a:p>
          <a:p>
            <a:pPr>
              <a:buFont typeface="Wingdings" panose="05000000000000000000"/>
              <a:buNone/>
            </a:pPr>
            <a:endParaRPr lang="fr-FR" dirty="0" smtClean="0"/>
          </a:p>
          <a:p>
            <a:pPr>
              <a:buFont typeface="Wingdings" panose="05000000000000000000"/>
              <a:buNone/>
            </a:pPr>
            <a:endParaRPr lang="fr-FR" dirty="0" smtClean="0"/>
          </a:p>
          <a:p>
            <a:pPr>
              <a:buFont typeface="Wingdings" panose="05000000000000000000"/>
              <a:buNone/>
            </a:pPr>
            <a:endParaRPr lang="fr-FR" dirty="0" smtClean="0"/>
          </a:p>
          <a:p>
            <a:pPr>
              <a:buFont typeface="Wingdings" panose="05000000000000000000"/>
              <a:buNone/>
            </a:pP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en-US" dirty="0"/>
          </a:p>
        </p:txBody>
      </p:sp>
      <p:pic>
        <p:nvPicPr>
          <p:cNvPr id="7" name="Content Placeholder 4" descr="gsu-log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727724"/>
            <a:ext cx="2166095" cy="1333753"/>
          </a:xfrm>
          <a:prstGeom prst="rect">
            <a:avLst/>
          </a:prstGeom>
        </p:spPr>
      </p:pic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3581" y="1090996"/>
            <a:ext cx="1334909" cy="9501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13" y="2043544"/>
            <a:ext cx="1273884" cy="1273884"/>
          </a:xfrm>
          <a:prstGeom prst="rect">
            <a:avLst/>
          </a:prstGeom>
        </p:spPr>
      </p:pic>
      <p:pic>
        <p:nvPicPr>
          <p:cNvPr id="1026" name="Picture 2" descr="Minnesota State University Mankato color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774" y="2262270"/>
            <a:ext cx="2031123" cy="118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562" y="3828143"/>
            <a:ext cx="3219669" cy="6954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8616" y="4904424"/>
            <a:ext cx="2384487" cy="1075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772400" cy="9906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Admissions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1440359"/>
            <a:ext cx="4844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6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492" y="1916832"/>
            <a:ext cx="6804248" cy="4536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0"/>
            <a:ext cx="8763000" cy="685800"/>
          </a:xfrm>
        </p:spPr>
        <p:txBody>
          <a:bodyPr>
            <a:noAutofit/>
          </a:bodyPr>
          <a:lstStyle/>
          <a:p>
            <a:pPr algn="r"/>
            <a:r>
              <a:rPr lang="en-US" sz="3200" b="1" dirty="0" smtClean="0">
                <a:solidFill>
                  <a:srgbClr val="1A015F"/>
                </a:solidFill>
              </a:rPr>
              <a:t>Student Admission </a:t>
            </a:r>
            <a:r>
              <a:rPr lang="en-US" sz="3200" b="1" dirty="0">
                <a:solidFill>
                  <a:srgbClr val="1A015F"/>
                </a:solidFill>
              </a:rPr>
              <a:t>Requirements</a:t>
            </a:r>
            <a:endParaRPr lang="en-US" sz="3000" b="1" dirty="0">
              <a:solidFill>
                <a:srgbClr val="1A015F"/>
              </a:solidFill>
            </a:endParaRPr>
          </a:p>
        </p:txBody>
      </p:sp>
      <p:sp>
        <p:nvSpPr>
          <p:cNvPr id="3" name="Content Placeholder 2"/>
          <p:cNvSpPr txBox="1"/>
          <p:nvPr/>
        </p:nvSpPr>
        <p:spPr>
          <a:xfrm>
            <a:off x="107504" y="2924944"/>
            <a:ext cx="7467600" cy="3352800"/>
          </a:xfrm>
          <a:prstGeom prst="rect">
            <a:avLst/>
          </a:prstGeom>
        </p:spPr>
        <p:txBody>
          <a:bodyPr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190145"/>
              </a:buClr>
              <a:buSzPct val="60000"/>
              <a:buFont typeface="Wingdings" panose="05000000000000000000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rgbClr val="FFC000"/>
              </a:buClr>
              <a:buSzPct val="70000"/>
              <a:buFont typeface="Wingdings 2" panose="05020102010507070707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panose="05000000000000000000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panose="05000000000000000000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anose="05000000000000000000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80000"/>
              <a:buFont typeface="Wingdings" panose="05000000000000000000" pitchFamily="2" charset="2"/>
              <a:buChar char="q"/>
            </a:pPr>
            <a:r>
              <a:rPr lang="en-US" sz="2800" b="1" dirty="0" smtClean="0"/>
              <a:t>“</a:t>
            </a:r>
            <a:r>
              <a:rPr lang="en-US" sz="2800" b="1" dirty="0" err="1" smtClean="0"/>
              <a:t>Baccalauréat</a:t>
            </a:r>
            <a:r>
              <a:rPr lang="en-US" sz="2800" b="1" dirty="0" smtClean="0"/>
              <a:t>” or equivalent</a:t>
            </a:r>
          </a:p>
          <a:p>
            <a:pPr>
              <a:buSzPct val="80000"/>
              <a:buFont typeface="Wingdings" panose="05000000000000000000" pitchFamily="2" charset="2"/>
              <a:buChar char="q"/>
            </a:pPr>
            <a:r>
              <a:rPr lang="en-US" sz="2800" b="1" dirty="0" smtClean="0"/>
              <a:t>SAT Critical Reading and Math scores totaling 1100 (500 math)</a:t>
            </a:r>
          </a:p>
          <a:p>
            <a:pPr>
              <a:buSzPct val="80000"/>
              <a:buFont typeface="Wingdings" panose="05000000000000000000" pitchFamily="2" charset="2"/>
              <a:buChar char="q"/>
            </a:pPr>
            <a:r>
              <a:rPr lang="en-US" sz="2800" b="1" dirty="0" smtClean="0"/>
              <a:t>Placement test of English (TOEFL:  71 IBT, 530 ITP/PBT, 5.5 IELTS)</a:t>
            </a:r>
          </a:p>
          <a:p>
            <a:pPr>
              <a:buSzPct val="80000"/>
              <a:buFont typeface="Wingdings" panose="05000000000000000000" pitchFamily="2" charset="2"/>
              <a:buChar char="q"/>
            </a:pPr>
            <a:r>
              <a:rPr lang="en-US" sz="2800" b="1" dirty="0" smtClean="0"/>
              <a:t>Review of grade reports from high school or higher education institutions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8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08720"/>
            <a:ext cx="3899094" cy="2599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5536" y="548680"/>
            <a:ext cx="8153400" cy="1066800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 smtClean="0">
                <a:solidFill>
                  <a:srgbClr val="003366"/>
                </a:solidFill>
                <a:ea typeface="+mn-ea"/>
                <a:cs typeface="+mn-cs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ea typeface="+mn-ea"/>
                <a:cs typeface="+mn-cs"/>
              </a:rPr>
            </a:br>
            <a:r>
              <a:rPr lang="en-US" sz="2000" b="1" dirty="0">
                <a:solidFill>
                  <a:srgbClr val="003366"/>
                </a:solidFill>
                <a:ea typeface="+mn-ea"/>
                <a:cs typeface="+mn-cs"/>
              </a:rPr>
              <a:t/>
            </a:r>
            <a:br>
              <a:rPr lang="en-US" sz="2000" b="1" dirty="0">
                <a:solidFill>
                  <a:srgbClr val="003366"/>
                </a:solidFill>
                <a:ea typeface="+mn-ea"/>
                <a:cs typeface="+mn-cs"/>
              </a:rPr>
            </a:br>
            <a:r>
              <a:rPr lang="en-US" sz="2000" b="1" dirty="0" smtClean="0">
                <a:solidFill>
                  <a:srgbClr val="003366"/>
                </a:solidFill>
                <a:ea typeface="+mn-ea"/>
                <a:cs typeface="+mn-cs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ea typeface="+mn-ea"/>
                <a:cs typeface="+mn-cs"/>
              </a:rPr>
            </a:br>
            <a:r>
              <a:rPr lang="en-US" sz="2000" b="1" dirty="0">
                <a:solidFill>
                  <a:srgbClr val="003366"/>
                </a:solidFill>
                <a:ea typeface="+mn-ea"/>
                <a:cs typeface="+mn-cs"/>
              </a:rPr>
              <a:t/>
            </a:r>
            <a:br>
              <a:rPr lang="en-US" sz="2000" b="1" dirty="0">
                <a:solidFill>
                  <a:srgbClr val="003366"/>
                </a:solidFill>
                <a:ea typeface="+mn-ea"/>
                <a:cs typeface="+mn-cs"/>
              </a:rPr>
            </a:br>
            <a:r>
              <a:rPr lang="en-US" sz="2000" b="1" dirty="0" smtClean="0">
                <a:solidFill>
                  <a:srgbClr val="003366"/>
                </a:solidFill>
                <a:ea typeface="+mn-ea"/>
                <a:cs typeface="+mn-cs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ea typeface="+mn-ea"/>
                <a:cs typeface="+mn-cs"/>
              </a:rPr>
            </a:br>
            <a:r>
              <a:rPr lang="en-US" sz="2000" b="1" dirty="0">
                <a:solidFill>
                  <a:srgbClr val="003366"/>
                </a:solidFill>
                <a:ea typeface="+mn-ea"/>
                <a:cs typeface="+mn-cs"/>
              </a:rPr>
              <a:t/>
            </a:r>
            <a:br>
              <a:rPr lang="en-US" sz="2000" b="1" dirty="0">
                <a:solidFill>
                  <a:srgbClr val="003366"/>
                </a:solidFill>
                <a:ea typeface="+mn-ea"/>
                <a:cs typeface="+mn-cs"/>
              </a:rPr>
            </a:br>
            <a:r>
              <a:rPr lang="en-US" b="1" dirty="0" smtClean="0">
                <a:solidFill>
                  <a:srgbClr val="003366"/>
                </a:solidFill>
                <a:ea typeface="+mn-ea"/>
                <a:cs typeface="+mn-cs"/>
              </a:rPr>
              <a:t>Thank You!</a:t>
            </a:r>
            <a:br>
              <a:rPr lang="en-US" b="1" dirty="0" smtClean="0">
                <a:solidFill>
                  <a:srgbClr val="003366"/>
                </a:solidFill>
                <a:ea typeface="+mn-ea"/>
                <a:cs typeface="+mn-cs"/>
              </a:rPr>
            </a:br>
            <a:r>
              <a:rPr lang="en-US" sz="2400" b="1" dirty="0" smtClean="0">
                <a:solidFill>
                  <a:srgbClr val="002060"/>
                </a:solidFill>
                <a:ea typeface="+mn-ea"/>
                <a:cs typeface="+mn-cs"/>
              </a:rPr>
              <a:t>Contact:</a:t>
            </a:r>
            <a:br>
              <a:rPr lang="en-US" sz="2400" b="1" dirty="0" smtClean="0">
                <a:solidFill>
                  <a:srgbClr val="002060"/>
                </a:solidFill>
                <a:ea typeface="+mn-ea"/>
                <a:cs typeface="+mn-cs"/>
              </a:rPr>
            </a:br>
            <a:r>
              <a:rPr lang="en-US" sz="2400" b="1" dirty="0" smtClean="0">
                <a:solidFill>
                  <a:srgbClr val="002060"/>
                </a:solidFill>
                <a:ea typeface="+mn-ea"/>
                <a:cs typeface="+mn-cs"/>
              </a:rPr>
              <a:t>Grand-Bassam</a:t>
            </a:r>
            <a:r>
              <a:rPr lang="en-US" sz="2400" b="1" dirty="0">
                <a:solidFill>
                  <a:srgbClr val="002060"/>
                </a:solidFill>
                <a:ea typeface="+mn-ea"/>
                <a:cs typeface="+mn-cs"/>
              </a:rPr>
              <a:t/>
            </a:r>
            <a:br>
              <a:rPr lang="en-US" sz="2400" b="1" dirty="0">
                <a:solidFill>
                  <a:srgbClr val="002060"/>
                </a:solidFill>
                <a:ea typeface="+mn-ea"/>
                <a:cs typeface="+mn-cs"/>
              </a:rPr>
            </a:br>
            <a:r>
              <a:rPr lang="en-US" sz="2400" b="1" dirty="0" smtClean="0">
                <a:solidFill>
                  <a:srgbClr val="002060"/>
                </a:solidFill>
                <a:ea typeface="+mn-ea"/>
                <a:cs typeface="+mn-cs"/>
              </a:rPr>
              <a:t>Tel</a:t>
            </a:r>
            <a:r>
              <a:rPr lang="en-US" sz="2400" b="1" dirty="0">
                <a:solidFill>
                  <a:srgbClr val="002060"/>
                </a:solidFill>
                <a:ea typeface="+mn-ea"/>
                <a:cs typeface="+mn-cs"/>
              </a:rPr>
              <a:t>. : +225 </a:t>
            </a:r>
            <a:r>
              <a:rPr lang="en-US" sz="2400" b="1" dirty="0" smtClean="0">
                <a:solidFill>
                  <a:srgbClr val="002060"/>
                </a:solidFill>
                <a:ea typeface="+mn-ea"/>
                <a:cs typeface="+mn-cs"/>
              </a:rPr>
              <a:t>27 21 </a:t>
            </a:r>
            <a:r>
              <a:rPr lang="en-US" sz="2400" b="1" dirty="0">
                <a:solidFill>
                  <a:srgbClr val="002060"/>
                </a:solidFill>
                <a:ea typeface="+mn-ea"/>
                <a:cs typeface="+mn-cs"/>
              </a:rPr>
              <a:t>30 36 </a:t>
            </a:r>
            <a:r>
              <a:rPr lang="en-US" sz="2400" b="1" dirty="0" smtClean="0">
                <a:solidFill>
                  <a:srgbClr val="002060"/>
                </a:solidFill>
                <a:ea typeface="+mn-ea"/>
                <a:cs typeface="+mn-cs"/>
              </a:rPr>
              <a:t>40/Fax </a:t>
            </a:r>
            <a:r>
              <a:rPr lang="en-US" sz="2400" b="1" dirty="0">
                <a:solidFill>
                  <a:srgbClr val="002060"/>
                </a:solidFill>
                <a:ea typeface="+mn-ea"/>
                <a:cs typeface="+mn-cs"/>
              </a:rPr>
              <a:t>: +225 </a:t>
            </a:r>
            <a:r>
              <a:rPr lang="en-US" sz="2400" b="1" dirty="0" smtClean="0">
                <a:solidFill>
                  <a:srgbClr val="002060"/>
                </a:solidFill>
                <a:ea typeface="+mn-ea"/>
                <a:cs typeface="+mn-cs"/>
              </a:rPr>
              <a:t>27 21 </a:t>
            </a:r>
            <a:r>
              <a:rPr lang="en-US" sz="2400" b="1" dirty="0">
                <a:solidFill>
                  <a:srgbClr val="002060"/>
                </a:solidFill>
                <a:ea typeface="+mn-ea"/>
                <a:cs typeface="+mn-cs"/>
              </a:rPr>
              <a:t>30 34 </a:t>
            </a:r>
            <a:r>
              <a:rPr lang="en-US" sz="2400" b="1" dirty="0" smtClean="0">
                <a:solidFill>
                  <a:srgbClr val="002060"/>
                </a:solidFill>
                <a:ea typeface="+mn-ea"/>
                <a:cs typeface="+mn-cs"/>
              </a:rPr>
              <a:t>83</a:t>
            </a:r>
            <a:br>
              <a:rPr lang="en-US" sz="2400" b="1" dirty="0" smtClean="0">
                <a:solidFill>
                  <a:srgbClr val="002060"/>
                </a:solidFill>
                <a:ea typeface="+mn-ea"/>
                <a:cs typeface="+mn-cs"/>
              </a:rPr>
            </a:br>
            <a:r>
              <a:rPr lang="en-US" sz="2400" b="1" dirty="0" smtClean="0">
                <a:solidFill>
                  <a:srgbClr val="002060"/>
                </a:solidFill>
                <a:ea typeface="+mn-ea"/>
                <a:cs typeface="+mn-cs"/>
              </a:rPr>
              <a:t>Abidjan </a:t>
            </a:r>
            <a:br>
              <a:rPr lang="en-US" sz="2400" b="1" dirty="0" smtClean="0">
                <a:solidFill>
                  <a:srgbClr val="002060"/>
                </a:solidFill>
                <a:ea typeface="+mn-ea"/>
                <a:cs typeface="+mn-cs"/>
              </a:rPr>
            </a:br>
            <a:r>
              <a:rPr lang="en-US" sz="2400" b="1" dirty="0" smtClean="0">
                <a:solidFill>
                  <a:srgbClr val="002060"/>
                </a:solidFill>
                <a:ea typeface="+mn-ea"/>
                <a:cs typeface="+mn-cs"/>
              </a:rPr>
              <a:t>Tel: </a:t>
            </a:r>
            <a:r>
              <a:rPr lang="en-US" sz="2400" b="1" dirty="0">
                <a:solidFill>
                  <a:srgbClr val="002060"/>
                </a:solidFill>
                <a:ea typeface="+mn-ea"/>
                <a:cs typeface="+mn-cs"/>
              </a:rPr>
              <a:t>+225 </a:t>
            </a:r>
            <a:r>
              <a:rPr lang="en-US" sz="2400" b="1" dirty="0" smtClean="0">
                <a:solidFill>
                  <a:srgbClr val="002060"/>
                </a:solidFill>
                <a:ea typeface="+mn-ea"/>
                <a:cs typeface="+mn-cs"/>
              </a:rPr>
              <a:t>27 22 </a:t>
            </a:r>
            <a:r>
              <a:rPr lang="en-US" sz="2400" b="1" dirty="0">
                <a:solidFill>
                  <a:srgbClr val="002060"/>
                </a:solidFill>
                <a:ea typeface="+mn-ea"/>
                <a:cs typeface="+mn-cs"/>
              </a:rPr>
              <a:t>41 30 </a:t>
            </a:r>
            <a:r>
              <a:rPr lang="en-US" sz="2400" b="1" dirty="0" smtClean="0">
                <a:solidFill>
                  <a:srgbClr val="002060"/>
                </a:solidFill>
                <a:ea typeface="+mn-ea"/>
                <a:cs typeface="+mn-cs"/>
              </a:rPr>
              <a:t>41/+225 </a:t>
            </a:r>
            <a:r>
              <a:rPr lang="en-US" sz="2400" b="1" dirty="0" smtClean="0">
                <a:solidFill>
                  <a:srgbClr val="002060"/>
                </a:solidFill>
                <a:ea typeface="+mn-ea"/>
                <a:cs typeface="+mn-cs"/>
              </a:rPr>
              <a:t>05 55 </a:t>
            </a:r>
            <a:r>
              <a:rPr lang="en-US" sz="2400" b="1" dirty="0">
                <a:solidFill>
                  <a:srgbClr val="002060"/>
                </a:solidFill>
                <a:ea typeface="+mn-ea"/>
                <a:cs typeface="+mn-cs"/>
              </a:rPr>
              <a:t>97 04 </a:t>
            </a:r>
            <a:r>
              <a:rPr lang="en-US" sz="2400" b="1" dirty="0" smtClean="0">
                <a:solidFill>
                  <a:srgbClr val="002060"/>
                </a:solidFill>
                <a:ea typeface="+mn-ea"/>
                <a:cs typeface="+mn-cs"/>
              </a:rPr>
              <a:t>97/05 45 </a:t>
            </a:r>
            <a:r>
              <a:rPr lang="en-US" sz="2400" b="1" dirty="0">
                <a:solidFill>
                  <a:srgbClr val="002060"/>
                </a:solidFill>
                <a:ea typeface="+mn-ea"/>
                <a:cs typeface="+mn-cs"/>
              </a:rPr>
              <a:t>95 </a:t>
            </a:r>
            <a:r>
              <a:rPr lang="en-US" sz="2400" b="1" dirty="0" smtClean="0">
                <a:solidFill>
                  <a:srgbClr val="002060"/>
                </a:solidFill>
                <a:ea typeface="+mn-ea"/>
                <a:cs typeface="+mn-cs"/>
              </a:rPr>
              <a:t>49  </a:t>
            </a:r>
            <a:r>
              <a:rPr lang="en-US" sz="2400" b="1" dirty="0" smtClean="0">
                <a:solidFill>
                  <a:srgbClr val="002060"/>
                </a:solidFill>
                <a:ea typeface="+mn-ea"/>
                <a:cs typeface="+mn-cs"/>
              </a:rPr>
              <a:t>11</a:t>
            </a:r>
            <a:r>
              <a:rPr lang="en-US" sz="2400" b="1" dirty="0">
                <a:solidFill>
                  <a:srgbClr val="002060"/>
                </a:solidFill>
                <a:ea typeface="+mn-ea"/>
                <a:cs typeface="+mn-cs"/>
              </a:rPr>
              <a:t/>
            </a:r>
            <a:br>
              <a:rPr lang="en-US" sz="2400" b="1" dirty="0">
                <a:solidFill>
                  <a:srgbClr val="002060"/>
                </a:solidFill>
                <a:ea typeface="+mn-ea"/>
                <a:cs typeface="+mn-cs"/>
              </a:rPr>
            </a:br>
            <a:r>
              <a:rPr lang="en-US" sz="2400" b="1" dirty="0" smtClean="0">
                <a:solidFill>
                  <a:srgbClr val="002060"/>
                </a:solidFill>
                <a:ea typeface="+mn-ea"/>
                <a:cs typeface="+mn-cs"/>
              </a:rPr>
              <a:t>Email </a:t>
            </a:r>
            <a:r>
              <a:rPr lang="en-US" sz="2400" b="1" dirty="0">
                <a:solidFill>
                  <a:srgbClr val="002060"/>
                </a:solidFill>
                <a:ea typeface="+mn-ea"/>
                <a:cs typeface="+mn-cs"/>
              </a:rPr>
              <a:t>: admissions@iugb.edu.ci/</a:t>
            </a:r>
            <a:br>
              <a:rPr lang="en-US" sz="2400" b="1" dirty="0">
                <a:solidFill>
                  <a:srgbClr val="002060"/>
                </a:solidFill>
                <a:ea typeface="+mn-ea"/>
                <a:cs typeface="+mn-cs"/>
              </a:rPr>
            </a:br>
            <a:r>
              <a:rPr lang="en-US" sz="2400" b="1" dirty="0" smtClean="0">
                <a:solidFill>
                  <a:srgbClr val="002060"/>
                </a:solidFill>
                <a:ea typeface="+mn-ea"/>
                <a:cs typeface="+mn-cs"/>
              </a:rPr>
              <a:t>info@iugb.edu.ci</a:t>
            </a:r>
            <a:r>
              <a:rPr lang="en-US" sz="2400" b="1" dirty="0">
                <a:solidFill>
                  <a:srgbClr val="003366"/>
                </a:solidFill>
                <a:ea typeface="+mn-ea"/>
                <a:cs typeface="+mn-cs"/>
              </a:rPr>
              <a:t/>
            </a:r>
            <a:br>
              <a:rPr lang="en-US" sz="2400" b="1" dirty="0">
                <a:solidFill>
                  <a:srgbClr val="003366"/>
                </a:solidFill>
                <a:ea typeface="+mn-ea"/>
                <a:cs typeface="+mn-cs"/>
              </a:rPr>
            </a:br>
            <a:r>
              <a:rPr lang="en-US" sz="2400" b="1" dirty="0" smtClean="0">
                <a:solidFill>
                  <a:srgbClr val="003366"/>
                </a:solidFill>
                <a:ea typeface="+mn-ea"/>
                <a:cs typeface="+mn-cs"/>
              </a:rPr>
              <a:t>    Site </a:t>
            </a:r>
            <a:r>
              <a:rPr lang="en-US" sz="2400" b="1" dirty="0">
                <a:solidFill>
                  <a:srgbClr val="003366"/>
                </a:solidFill>
                <a:ea typeface="+mn-ea"/>
                <a:cs typeface="+mn-cs"/>
              </a:rPr>
              <a:t>web : www.iugb.edu.ci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9258" y="5816025"/>
            <a:ext cx="31035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rgbClr val="FFFF00"/>
                </a:solidFill>
              </a:rPr>
              <a:t>www.iugb.edu.ci</a:t>
            </a:r>
            <a:endParaRPr lang="en-GB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46215" y="1329779"/>
            <a:ext cx="7772400" cy="9906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CONTENTS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36912"/>
            <a:ext cx="4392488" cy="292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376" y="3645024"/>
            <a:ext cx="4427984" cy="2951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0"/>
            <a:ext cx="8763000" cy="685800"/>
          </a:xfrm>
        </p:spPr>
        <p:txBody>
          <a:bodyPr>
            <a:noAutofit/>
          </a:bodyPr>
          <a:lstStyle/>
          <a:p>
            <a:pPr algn="r"/>
            <a:r>
              <a:rPr lang="en-US" sz="3200" b="1" dirty="0" smtClean="0">
                <a:solidFill>
                  <a:srgbClr val="1A015F"/>
                </a:solidFill>
              </a:rPr>
              <a:t>CONTENTS</a:t>
            </a:r>
            <a:endParaRPr lang="en-US" sz="3000" b="1" dirty="0">
              <a:solidFill>
                <a:srgbClr val="1A015F"/>
              </a:solidFill>
            </a:endParaRPr>
          </a:p>
        </p:txBody>
      </p:sp>
      <p:sp>
        <p:nvSpPr>
          <p:cNvPr id="4" name="Content Placeholder 2"/>
          <p:cNvSpPr txBox="1"/>
          <p:nvPr/>
        </p:nvSpPr>
        <p:spPr>
          <a:xfrm>
            <a:off x="304800" y="1219200"/>
            <a:ext cx="8534400" cy="5257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190145"/>
              </a:buClr>
              <a:buSzPct val="60000"/>
              <a:buFont typeface="Wingdings" panose="05000000000000000000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rgbClr val="FFC000"/>
              </a:buClr>
              <a:buSzPct val="70000"/>
              <a:buFont typeface="Wingdings 2" panose="05020102010507070707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panose="05000000000000000000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panose="05000000000000000000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anose="05000000000000000000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20000"/>
              </a:spcBef>
              <a:buClr>
                <a:srgbClr val="0F6FC6"/>
              </a:buClr>
              <a:buSzPct val="7000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800" b="1" dirty="0">
                <a:solidFill>
                  <a:prstClr val="black"/>
                </a:solidFill>
              </a:rPr>
              <a:t>1</a:t>
            </a:r>
            <a:r>
              <a:rPr lang="en-US" sz="2800" b="1" dirty="0" smtClean="0">
                <a:solidFill>
                  <a:prstClr val="black"/>
                </a:solidFill>
              </a:rPr>
              <a:t>. </a:t>
            </a:r>
            <a:r>
              <a:rPr lang="en-US" sz="2800" b="1" dirty="0" smtClean="0">
                <a:solidFill>
                  <a:prstClr val="black"/>
                </a:solidFill>
              </a:rPr>
              <a:t>IUGB</a:t>
            </a:r>
            <a:r>
              <a:rPr lang="en-US" sz="2800" b="1" dirty="0">
                <a:solidFill>
                  <a:prstClr val="black"/>
                </a:solidFill>
              </a:rPr>
              <a:t>: Presentation and Location</a:t>
            </a:r>
          </a:p>
          <a:p>
            <a:pPr marL="0" lvl="0" indent="0">
              <a:spcBef>
                <a:spcPct val="20000"/>
              </a:spcBef>
              <a:buClr>
                <a:srgbClr val="0F6FC6"/>
              </a:buClr>
              <a:buSzPct val="7000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800" b="1" dirty="0">
                <a:solidFill>
                  <a:prstClr val="black"/>
                </a:solidFill>
              </a:rPr>
              <a:t>2</a:t>
            </a:r>
            <a:r>
              <a:rPr lang="en-US" sz="2800" b="1" dirty="0" smtClean="0">
                <a:solidFill>
                  <a:prstClr val="black"/>
                </a:solidFill>
              </a:rPr>
              <a:t>. </a:t>
            </a:r>
            <a:r>
              <a:rPr lang="en-US" sz="2800" b="1" dirty="0" smtClean="0">
                <a:solidFill>
                  <a:prstClr val="black"/>
                </a:solidFill>
              </a:rPr>
              <a:t>Special </a:t>
            </a:r>
            <a:r>
              <a:rPr lang="en-US" sz="2800" b="1" dirty="0">
                <a:solidFill>
                  <a:prstClr val="black"/>
                </a:solidFill>
              </a:rPr>
              <a:t>features</a:t>
            </a:r>
          </a:p>
          <a:p>
            <a:pPr marL="0" lvl="0" indent="0">
              <a:spcBef>
                <a:spcPct val="20000"/>
              </a:spcBef>
              <a:buClr>
                <a:srgbClr val="0F6FC6"/>
              </a:buClr>
              <a:buSzPct val="7000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800" b="1" dirty="0">
                <a:solidFill>
                  <a:prstClr val="black"/>
                </a:solidFill>
              </a:rPr>
              <a:t>3</a:t>
            </a:r>
            <a:r>
              <a:rPr lang="en-US" sz="2800" b="1" dirty="0" smtClean="0">
                <a:solidFill>
                  <a:prstClr val="black"/>
                </a:solidFill>
              </a:rPr>
              <a:t>. </a:t>
            </a:r>
            <a:r>
              <a:rPr lang="en-US" sz="2800" b="1" dirty="0" smtClean="0">
                <a:solidFill>
                  <a:prstClr val="black"/>
                </a:solidFill>
              </a:rPr>
              <a:t>Academic Programs</a:t>
            </a:r>
            <a:endParaRPr lang="en-US" sz="2800" b="1" dirty="0">
              <a:solidFill>
                <a:prstClr val="black"/>
              </a:solidFill>
            </a:endParaRPr>
          </a:p>
          <a:p>
            <a:pPr marL="0" lvl="0" indent="0">
              <a:spcBef>
                <a:spcPct val="20000"/>
              </a:spcBef>
              <a:buClr>
                <a:srgbClr val="0F6FC6"/>
              </a:buClr>
              <a:buSzPct val="7000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800" b="1" dirty="0">
                <a:solidFill>
                  <a:prstClr val="black"/>
                </a:solidFill>
              </a:rPr>
              <a:t>4</a:t>
            </a:r>
            <a:r>
              <a:rPr lang="en-US" sz="2800" b="1" dirty="0" smtClean="0">
                <a:solidFill>
                  <a:prstClr val="black"/>
                </a:solidFill>
              </a:rPr>
              <a:t>. </a:t>
            </a:r>
            <a:r>
              <a:rPr lang="en-US" sz="2800" b="1" dirty="0" smtClean="0">
                <a:solidFill>
                  <a:prstClr val="black"/>
                </a:solidFill>
              </a:rPr>
              <a:t>Student </a:t>
            </a:r>
            <a:r>
              <a:rPr lang="en-US" sz="2800" b="1" dirty="0">
                <a:solidFill>
                  <a:prstClr val="black"/>
                </a:solidFill>
              </a:rPr>
              <a:t>Life</a:t>
            </a:r>
          </a:p>
          <a:p>
            <a:pPr marL="0" lvl="0" indent="0">
              <a:spcBef>
                <a:spcPct val="20000"/>
              </a:spcBef>
              <a:buClr>
                <a:srgbClr val="0F6FC6"/>
              </a:buClr>
              <a:buSzPct val="7000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800" b="1" dirty="0">
                <a:solidFill>
                  <a:prstClr val="black"/>
                </a:solidFill>
              </a:rPr>
              <a:t>5</a:t>
            </a:r>
            <a:r>
              <a:rPr lang="en-US" sz="2800" b="1" dirty="0" smtClean="0">
                <a:solidFill>
                  <a:prstClr val="black"/>
                </a:solidFill>
              </a:rPr>
              <a:t>. </a:t>
            </a:r>
            <a:r>
              <a:rPr lang="en-US" sz="2800" b="1" dirty="0" smtClean="0">
                <a:solidFill>
                  <a:prstClr val="black"/>
                </a:solidFill>
              </a:rPr>
              <a:t>Partnerships </a:t>
            </a:r>
            <a:endParaRPr lang="en-US" sz="2800" b="1" dirty="0">
              <a:solidFill>
                <a:prstClr val="black"/>
              </a:solidFill>
            </a:endParaRPr>
          </a:p>
          <a:p>
            <a:pPr marL="0" lvl="0" indent="0">
              <a:spcBef>
                <a:spcPct val="20000"/>
              </a:spcBef>
              <a:buClr>
                <a:srgbClr val="0F6FC6"/>
              </a:buClr>
              <a:buSzPct val="7000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800" b="1" dirty="0">
                <a:solidFill>
                  <a:prstClr val="black"/>
                </a:solidFill>
              </a:rPr>
              <a:t>6</a:t>
            </a:r>
            <a:r>
              <a:rPr lang="en-US" sz="2800" b="1" dirty="0" smtClean="0">
                <a:solidFill>
                  <a:prstClr val="black"/>
                </a:solidFill>
              </a:rPr>
              <a:t>. </a:t>
            </a:r>
            <a:r>
              <a:rPr lang="en-US" sz="2800" b="1" dirty="0" smtClean="0">
                <a:solidFill>
                  <a:prstClr val="black"/>
                </a:solidFill>
              </a:rPr>
              <a:t>Admissions</a:t>
            </a:r>
            <a:endParaRPr lang="en-US" sz="2800" b="1" dirty="0">
              <a:solidFill>
                <a:prstClr val="black"/>
              </a:solidFill>
            </a:endParaRPr>
          </a:p>
          <a:p>
            <a:pPr marL="457200" indent="-457200">
              <a:spcBef>
                <a:spcPts val="0"/>
              </a:spcBef>
              <a:buSzPct val="100000"/>
              <a:buFont typeface="+mj-lt"/>
              <a:buAutoNum type="arabicPeriod"/>
            </a:pPr>
            <a:endParaRPr lang="en-US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smtClean="0">
                <a:solidFill>
                  <a:srgbClr val="FFFF00"/>
                </a:solidFill>
              </a:rPr>
              <a:t>IUGB : PRESENTATION AND LOCATION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1440359"/>
            <a:ext cx="4844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1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636" y="2502024"/>
            <a:ext cx="4572000" cy="304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02024"/>
            <a:ext cx="2727215" cy="40908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0"/>
            <a:ext cx="8763000" cy="685800"/>
          </a:xfrm>
        </p:spPr>
        <p:txBody>
          <a:bodyPr>
            <a:noAutofit/>
          </a:bodyPr>
          <a:lstStyle/>
          <a:p>
            <a:pPr algn="r"/>
            <a:r>
              <a:rPr lang="en-US" sz="3200" b="1" dirty="0" smtClean="0">
                <a:solidFill>
                  <a:srgbClr val="1A015F"/>
                </a:solidFill>
              </a:rPr>
              <a:t>Presentation</a:t>
            </a:r>
            <a:endParaRPr lang="en-US" sz="3000" b="1" dirty="0">
              <a:solidFill>
                <a:srgbClr val="1A015F"/>
              </a:solidFill>
            </a:endParaRPr>
          </a:p>
        </p:txBody>
      </p:sp>
      <p:sp>
        <p:nvSpPr>
          <p:cNvPr id="4" name="Content Placeholder 2"/>
          <p:cNvSpPr txBox="1"/>
          <p:nvPr/>
        </p:nvSpPr>
        <p:spPr>
          <a:xfrm>
            <a:off x="304800" y="1219200"/>
            <a:ext cx="8534400" cy="5257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190145"/>
              </a:buClr>
              <a:buSzPct val="60000"/>
              <a:buFont typeface="Wingdings" panose="05000000000000000000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rgbClr val="FFC000"/>
              </a:buClr>
              <a:buSzPct val="70000"/>
              <a:buFont typeface="Wingdings 2" panose="05020102010507070707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panose="05000000000000000000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panose="05000000000000000000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anose="05000000000000000000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SzPct val="100000"/>
              <a:buNone/>
            </a:pPr>
            <a:endParaRPr lang="en-US" sz="2200" b="1" dirty="0"/>
          </a:p>
        </p:txBody>
      </p:sp>
      <p:sp>
        <p:nvSpPr>
          <p:cNvPr id="3" name="Rectangle 2"/>
          <p:cNvSpPr/>
          <p:nvPr/>
        </p:nvSpPr>
        <p:spPr>
          <a:xfrm>
            <a:off x="539552" y="1097593"/>
            <a:ext cx="8299648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800"/>
              </a:spcBef>
              <a:defRPr/>
            </a:pPr>
            <a:r>
              <a:rPr lang="en-GB" sz="2400" dirty="0"/>
              <a:t>Established by an educational agreements existing  since 1994 between the Government of Côte d’Ivoire and the State of Georgia U.S. </a:t>
            </a:r>
          </a:p>
          <a:p>
            <a:pPr lvl="0">
              <a:spcBef>
                <a:spcPts val="1800"/>
              </a:spcBef>
              <a:defRPr/>
            </a:pPr>
            <a:r>
              <a:rPr lang="en-GB" sz="2400" dirty="0"/>
              <a:t>IUGB is a private, publicly, student-</a:t>
            </a:r>
            <a:r>
              <a:rPr lang="en-GB" sz="2400" dirty="0" err="1"/>
              <a:t>centered</a:t>
            </a:r>
            <a:r>
              <a:rPr lang="en-GB" sz="2400" dirty="0"/>
              <a:t> institution driven by a will to train well-educated students that will compete and lead in global </a:t>
            </a:r>
            <a:r>
              <a:rPr lang="en-GB" sz="2400" dirty="0" smtClean="0"/>
              <a:t>environment.</a:t>
            </a:r>
            <a:endParaRPr lang="en-GB" sz="2400" dirty="0"/>
          </a:p>
          <a:p>
            <a:pPr lvl="0">
              <a:spcBef>
                <a:spcPts val="1800"/>
              </a:spcBef>
              <a:defRPr/>
            </a:pPr>
            <a:r>
              <a:rPr lang="en-GB" sz="2400" dirty="0"/>
              <a:t>Created by university charter (decree no. 2007-477 of May 16, 2007)</a:t>
            </a:r>
          </a:p>
          <a:p>
            <a:pPr>
              <a:spcBef>
                <a:spcPts val="1800"/>
              </a:spcBef>
              <a:defRPr/>
            </a:pPr>
            <a:r>
              <a:rPr lang="en-GB" sz="2400" dirty="0"/>
              <a:t>First president of IUGB, Professor Saliou Touré inaugurated May 18, 2007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660232" y="116632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1C015F"/>
                </a:solidFill>
              </a:rPr>
              <a:t>Location</a:t>
            </a:r>
            <a:endParaRPr lang="en-US" sz="3200" b="1" dirty="0">
              <a:solidFill>
                <a:srgbClr val="1C015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31840" y="1052736"/>
            <a:ext cx="59046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3200" dirty="0"/>
              <a:t>Located in the Coastal city of Grand-Bassam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32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3200" dirty="0"/>
              <a:t>Easily accessible by air, road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32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3200" dirty="0"/>
              <a:t>Developed city &amp; beach amenities nearby</a:t>
            </a:r>
          </a:p>
        </p:txBody>
      </p:sp>
      <p:pic>
        <p:nvPicPr>
          <p:cNvPr id="1026" name="Picture 2" descr="https://lh5.googleusercontent.com/OAU_vjZxNTR0eNWnrUfbScAnVgU4CrjHbOydGr88IdRka22nVXqHr5NY4EnI4_S5d0CcuUfztL5aA-rRtw4q_CK4GEh5gGJwpZjTsYpt8TJiLFyCdCZuKP9trrW6-2a0lV8acE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653136"/>
            <a:ext cx="4213326" cy="127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68200"/>
            <a:ext cx="3061015" cy="3304360"/>
          </a:xfrm>
          <a:prstGeom prst="rect">
            <a:avLst/>
          </a:prstGeom>
          <a:noFill/>
          <a:ln w="9525">
            <a:noFill/>
            <a:rou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FF00"/>
                </a:solidFill>
              </a:rPr>
              <a:t>SPECIAL FEATURES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1440359"/>
            <a:ext cx="4844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2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37628"/>
            <a:ext cx="4247964" cy="28319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496270"/>
            <a:ext cx="2743128" cy="41146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0"/>
            <a:ext cx="8763000" cy="685800"/>
          </a:xfrm>
        </p:spPr>
        <p:txBody>
          <a:bodyPr>
            <a:noAutofit/>
          </a:bodyPr>
          <a:lstStyle/>
          <a:p>
            <a:pPr algn="r"/>
            <a:r>
              <a:rPr lang="en-US" sz="3200" b="1" dirty="0" smtClean="0">
                <a:solidFill>
                  <a:srgbClr val="1A015F"/>
                </a:solidFill>
              </a:rPr>
              <a:t>American –Style University</a:t>
            </a:r>
            <a:endParaRPr lang="en-US" sz="3000" b="1" dirty="0">
              <a:solidFill>
                <a:srgbClr val="1A015F"/>
              </a:solidFill>
            </a:endParaRPr>
          </a:p>
        </p:txBody>
      </p:sp>
      <p:sp>
        <p:nvSpPr>
          <p:cNvPr id="4" name="Content Placeholder 2"/>
          <p:cNvSpPr txBox="1"/>
          <p:nvPr/>
        </p:nvSpPr>
        <p:spPr>
          <a:xfrm>
            <a:off x="304800" y="1219200"/>
            <a:ext cx="8534400" cy="5257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190145"/>
              </a:buClr>
              <a:buSzPct val="60000"/>
              <a:buFont typeface="Wingdings" panose="05000000000000000000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rgbClr val="FFC000"/>
              </a:buClr>
              <a:buSzPct val="70000"/>
              <a:buFont typeface="Wingdings 2" panose="05020102010507070707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panose="05000000000000000000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panose="05000000000000000000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anose="05000000000000000000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SzPct val="100000"/>
              <a:buNone/>
            </a:pPr>
            <a:endParaRPr lang="en-US" sz="2200" b="1" dirty="0"/>
          </a:p>
        </p:txBody>
      </p:sp>
      <p:sp>
        <p:nvSpPr>
          <p:cNvPr id="3" name="Rectangle 2"/>
          <p:cNvSpPr/>
          <p:nvPr/>
        </p:nvSpPr>
        <p:spPr>
          <a:xfrm>
            <a:off x="683568" y="1388442"/>
            <a:ext cx="8155632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0F6FC6"/>
              </a:buClr>
              <a:buSzPct val="70000"/>
              <a:buFont typeface="Wingdings 2" panose="05020102010507070707"/>
              <a:buChar char=""/>
            </a:pPr>
            <a:r>
              <a:rPr lang="en-GB" sz="2800" b="1" dirty="0"/>
              <a:t>An American type university </a:t>
            </a:r>
            <a:r>
              <a:rPr lang="en-US" sz="2800" b="1" dirty="0"/>
              <a:t>based on credit units </a:t>
            </a:r>
            <a:endParaRPr lang="en-GB" sz="2800" b="1" dirty="0"/>
          </a:p>
          <a:p>
            <a:pPr marL="342900" lvl="0" indent="-342900">
              <a:spcBef>
                <a:spcPct val="20000"/>
              </a:spcBef>
              <a:buClr>
                <a:srgbClr val="0F6FC6"/>
              </a:buClr>
              <a:buSzPct val="70000"/>
              <a:buFont typeface="Wingdings 2" panose="05020102010507070707"/>
              <a:buChar char=""/>
            </a:pPr>
            <a:r>
              <a:rPr lang="en-US" sz="2800" b="1" dirty="0"/>
              <a:t>English as the language of instruction and work</a:t>
            </a:r>
          </a:p>
          <a:p>
            <a:pPr marL="342900" lvl="0" indent="-342900">
              <a:spcBef>
                <a:spcPct val="20000"/>
              </a:spcBef>
              <a:buClr>
                <a:srgbClr val="0F6FC6"/>
              </a:buClr>
              <a:buSzPct val="70000"/>
              <a:buFont typeface="Wingdings 2" panose="05020102010507070707"/>
              <a:buChar char=""/>
            </a:pPr>
            <a:r>
              <a:rPr lang="en-US" sz="2800" b="1" dirty="0" smtClean="0"/>
              <a:t>Intensives English courses in the University Preparatory Program</a:t>
            </a:r>
            <a:endParaRPr lang="en-US" sz="2800" b="1" dirty="0"/>
          </a:p>
          <a:p>
            <a:pPr marL="342900" lvl="0" indent="-342900">
              <a:spcBef>
                <a:spcPct val="20000"/>
              </a:spcBef>
              <a:buClr>
                <a:srgbClr val="0F6FC6"/>
              </a:buClr>
              <a:buSzPct val="70000"/>
              <a:buFont typeface="Wingdings 2" panose="05020102010507070707"/>
              <a:buChar char=""/>
            </a:pPr>
            <a:r>
              <a:rPr lang="en-US" sz="2800" b="1" dirty="0"/>
              <a:t>International environment</a:t>
            </a:r>
          </a:p>
          <a:p>
            <a:pPr marL="342900" lvl="0" indent="-342900">
              <a:spcBef>
                <a:spcPct val="20000"/>
              </a:spcBef>
              <a:buClr>
                <a:srgbClr val="0F6FC6"/>
              </a:buClr>
              <a:buSzPct val="70000"/>
              <a:buFont typeface="Wingdings 2" panose="05020102010507070707"/>
              <a:buChar char=""/>
            </a:pPr>
            <a:r>
              <a:rPr lang="en-US" sz="2800" b="1" dirty="0" smtClean="0"/>
              <a:t>Student </a:t>
            </a:r>
            <a:r>
              <a:rPr lang="en-US" sz="2800" b="1" dirty="0"/>
              <a:t>Exchange Programs with </a:t>
            </a:r>
            <a:r>
              <a:rPr lang="en-US" sz="2800" b="1" dirty="0" smtClean="0"/>
              <a:t>Universities Partners</a:t>
            </a:r>
          </a:p>
          <a:p>
            <a:pPr marL="342900" lvl="0" indent="-342900">
              <a:spcBef>
                <a:spcPct val="20000"/>
              </a:spcBef>
              <a:buClr>
                <a:srgbClr val="0F6FC6"/>
              </a:buClr>
              <a:buSzPct val="70000"/>
              <a:buFont typeface="Wingdings 2" panose="05020102010507070707"/>
              <a:buChar char=""/>
            </a:pPr>
            <a:r>
              <a:rPr lang="en-US" sz="2800" b="1" dirty="0" smtClean="0"/>
              <a:t>Degree-granting Institution</a:t>
            </a:r>
          </a:p>
          <a:p>
            <a:pPr marL="342900" lvl="0" indent="-342900">
              <a:spcBef>
                <a:spcPct val="20000"/>
              </a:spcBef>
              <a:buClr>
                <a:srgbClr val="0F6FC6"/>
              </a:buClr>
              <a:buSzPct val="70000"/>
              <a:buFont typeface="Wingdings 2" panose="05020102010507070707"/>
              <a:buChar char=""/>
            </a:pPr>
            <a:endParaRPr lang="en-US" sz="2400" b="1" dirty="0">
              <a:solidFill>
                <a:srgbClr val="DBF5F9">
                  <a:lumMod val="25000"/>
                </a:srgbClr>
              </a:solidFill>
              <a:latin typeface="Franklin Gothic Book" panose="020B05030201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1268760"/>
            <a:ext cx="7772400" cy="9906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ACADEMIC PROGRAMS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1440359"/>
            <a:ext cx="4844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3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564904"/>
            <a:ext cx="5832648" cy="388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73</TotalTime>
  <Words>599</Words>
  <Application>Microsoft Office PowerPoint</Application>
  <PresentationFormat>On-screen Show (4:3)</PresentationFormat>
  <Paragraphs>130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Calibri</vt:lpstr>
      <vt:lpstr>Century Schoolbook</vt:lpstr>
      <vt:lpstr>Franklin Gothic Book</vt:lpstr>
      <vt:lpstr>Palatino Linotype</vt:lpstr>
      <vt:lpstr>Tw Cen MT</vt:lpstr>
      <vt:lpstr>Wingdings</vt:lpstr>
      <vt:lpstr>Wingdings 2</vt:lpstr>
      <vt:lpstr>Median</vt:lpstr>
      <vt:lpstr>Presentation of an American-Style University:  INTERNATIONAL UNIVERSITY OF GRAND BASSAM</vt:lpstr>
      <vt:lpstr>CONTENTS</vt:lpstr>
      <vt:lpstr>CONTENTS</vt:lpstr>
      <vt:lpstr>IUGB : PRESENTATION AND LOCATION</vt:lpstr>
      <vt:lpstr>Presentation</vt:lpstr>
      <vt:lpstr>PowerPoint Presentation</vt:lpstr>
      <vt:lpstr>SPECIAL FEATURES</vt:lpstr>
      <vt:lpstr>American –Style University</vt:lpstr>
      <vt:lpstr>ACADEMIC PROGRAMS</vt:lpstr>
      <vt:lpstr>Schools and Training Programs</vt:lpstr>
      <vt:lpstr>Academic Units and Programs</vt:lpstr>
      <vt:lpstr>Students life</vt:lpstr>
      <vt:lpstr>Student Services</vt:lpstr>
      <vt:lpstr>Partnerships</vt:lpstr>
      <vt:lpstr>Universities Partners</vt:lpstr>
      <vt:lpstr>Admissions</vt:lpstr>
      <vt:lpstr>Student Admission Requirements</vt:lpstr>
      <vt:lpstr>      Thank You! Contact: Grand-Bassam Tel. : +225 27 21 30 36 40/Fax : +225 27 21 30 34 83 Abidjan  Tel: +225 27 22 41 30 41/+225 05 55 97 04 97/05 45 95 49  11 Email : admissions@iugb.edu.ci/ info@iugb.edu.ci     Site web : www.iugb.edu.ci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Bassam</dc:creator>
  <cp:lastModifiedBy>Athalie Adjoua Kouakou</cp:lastModifiedBy>
  <cp:revision>604</cp:revision>
  <cp:lastPrinted>2015-03-20T13:35:00Z</cp:lastPrinted>
  <dcterms:created xsi:type="dcterms:W3CDTF">2014-04-09T11:32:00Z</dcterms:created>
  <dcterms:modified xsi:type="dcterms:W3CDTF">2026-03-04T10:45:33Z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1033-11.2.0.9144</vt:lpwstr>
  </property>
</Properties>
</file>